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10" r:id="rId2"/>
    <p:sldMasterId id="2147483722" r:id="rId3"/>
  </p:sldMasterIdLst>
  <p:notesMasterIdLst>
    <p:notesMasterId r:id="rId12"/>
  </p:notesMasterIdLst>
  <p:handoutMasterIdLst>
    <p:handoutMasterId r:id="rId13"/>
  </p:handoutMasterIdLst>
  <p:sldIdLst>
    <p:sldId id="300" r:id="rId4"/>
    <p:sldId id="511" r:id="rId5"/>
    <p:sldId id="512" r:id="rId6"/>
    <p:sldId id="510" r:id="rId7"/>
    <p:sldId id="509" r:id="rId8"/>
    <p:sldId id="513" r:id="rId9"/>
    <p:sldId id="436" r:id="rId10"/>
    <p:sldId id="371" r:id="rId11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23">
          <p15:clr>
            <a:srgbClr val="A4A3A4"/>
          </p15:clr>
        </p15:guide>
        <p15:guide id="4" pos="2148">
          <p15:clr>
            <a:srgbClr val="A4A3A4"/>
          </p15:clr>
        </p15:guide>
        <p15:guide id="5" orient="horz" pos="3129">
          <p15:clr>
            <a:srgbClr val="A4A3A4"/>
          </p15:clr>
        </p15:guide>
        <p15:guide id="6" pos="21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A44C"/>
    <a:srgbClr val="0F387A"/>
    <a:srgbClr val="E0714E"/>
    <a:srgbClr val="254061"/>
    <a:srgbClr val="7BADE1"/>
    <a:srgbClr val="7FC447"/>
    <a:srgbClr val="FF6600"/>
    <a:srgbClr val="10253F"/>
    <a:srgbClr val="5F85C7"/>
    <a:srgbClr val="7B8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90" autoAdjust="0"/>
    <p:restoredTop sz="98767" autoAdjust="0"/>
  </p:normalViewPr>
  <p:slideViewPr>
    <p:cSldViewPr snapToGrid="0" showGuides="1">
      <p:cViewPr varScale="1">
        <p:scale>
          <a:sx n="160" d="100"/>
          <a:sy n="160" d="100"/>
        </p:scale>
        <p:origin x="4458" y="138"/>
      </p:cViewPr>
      <p:guideLst>
        <p:guide orient="horz" pos="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8"/>
    </p:cViewPr>
  </p:sorterViewPr>
  <p:notesViewPr>
    <p:cSldViewPr snapToGrid="0">
      <p:cViewPr varScale="1">
        <p:scale>
          <a:sx n="78" d="100"/>
          <a:sy n="78" d="100"/>
        </p:scale>
        <p:origin x="-3318" y="-96"/>
      </p:cViewPr>
      <p:guideLst>
        <p:guide orient="horz" pos="3126"/>
        <p:guide pos="2141"/>
        <p:guide orient="horz" pos="3123"/>
        <p:guide pos="2148"/>
        <p:guide orient="horz" pos="3129"/>
        <p:guide pos="213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729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02" y="1"/>
            <a:ext cx="2946189" cy="496729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C36442F0-F513-4639-B003-B7DB5D4C7D40}" type="datetimeFigureOut">
              <a:rPr lang="de-DE" smtClean="0"/>
              <a:t>19.10.2021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29911"/>
            <a:ext cx="2946189" cy="496729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02" y="9429911"/>
            <a:ext cx="2946189" cy="496729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56891D97-DFDA-46BC-A54D-9D893DA4E51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387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9" cy="496410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9" cy="496410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AF902B54-8BC3-4336-BF4B-64F65FAFEFD8}" type="datetimeFigureOut">
              <a:rPr lang="de-DE" smtClean="0"/>
              <a:t>19.10.2021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0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094"/>
            <a:ext cx="2945659" cy="496410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5" y="9430094"/>
            <a:ext cx="2945659" cy="496410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F4836E63-E108-4F1C-BA36-1011CBCB0A2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56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36E63-E108-4F1C-BA36-1011CBCB0A22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1692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36E63-E108-4F1C-BA36-1011CBCB0A22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363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36E63-E108-4F1C-BA36-1011CBCB0A22}" type="slidenum">
              <a:rPr lang="de-DE" smtClean="0">
                <a:solidFill>
                  <a:prstClr val="black"/>
                </a:solidFill>
              </a:rPr>
              <a:pPr/>
              <a:t>3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697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36E63-E108-4F1C-BA36-1011CBCB0A22}" type="slidenum">
              <a:rPr lang="de-DE" smtClean="0">
                <a:solidFill>
                  <a:prstClr val="black"/>
                </a:solidFill>
              </a:rPr>
              <a:pPr/>
              <a:t>4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2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36E63-E108-4F1C-BA36-1011CBCB0A22}" type="slidenum">
              <a:rPr lang="de-DE" smtClean="0">
                <a:solidFill>
                  <a:prstClr val="black"/>
                </a:solidFill>
              </a:rPr>
              <a:pPr/>
              <a:t>5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203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36E63-E108-4F1C-BA36-1011CBCB0A22}" type="slidenum">
              <a:rPr lang="de-DE" smtClean="0">
                <a:solidFill>
                  <a:prstClr val="black"/>
                </a:solidFill>
              </a:rPr>
              <a:pPr/>
              <a:t>6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99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36E63-E108-4F1C-BA36-1011CBCB0A22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254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3028950"/>
            <a:ext cx="7740000" cy="571500"/>
          </a:xfrm>
        </p:spPr>
        <p:txBody>
          <a:bodyPr>
            <a:normAutofit/>
          </a:bodyPr>
          <a:lstStyle>
            <a:lvl1pPr>
              <a:defRPr sz="2400" b="1" spc="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799" y="3886200"/>
            <a:ext cx="7740000" cy="1038225"/>
          </a:xfrm>
        </p:spPr>
        <p:txBody>
          <a:bodyPr>
            <a:normAutofit/>
          </a:bodyPr>
          <a:lstStyle>
            <a:lvl1pPr marL="0" indent="0" algn="l">
              <a:buNone/>
              <a:defRPr sz="2000" spc="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7068798" y="6492875"/>
            <a:ext cx="101990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de-DE" smtClean="0"/>
              <a:t>19.10.2021</a:t>
            </a:r>
            <a:endParaRPr lang="de-DE" dirty="0"/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463" y="6492875"/>
            <a:ext cx="6840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Regionales Bündnis für Arbeit - Mitgliederversammlung </a:t>
            </a:r>
            <a:endParaRPr lang="de-DE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r"/>
            <a:r>
              <a:rPr lang="de-DE" dirty="0" smtClean="0"/>
              <a:t>Seite </a:t>
            </a:r>
            <a:fld id="{DD51E599-6BF5-4A61-AC1A-0671F424F7C1}" type="slidenum">
              <a:rPr lang="de-DE" smtClean="0"/>
              <a:pPr algn="r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972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40323" y="1590675"/>
            <a:ext cx="8698524" cy="4848226"/>
          </a:xfrm>
          <a:noFill/>
        </p:spPr>
        <p:txBody>
          <a:bodyPr/>
          <a:lstStyle>
            <a:lvl1pPr marL="0" indent="0">
              <a:buNone/>
              <a:defRPr sz="3200" spc="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7068798" y="6492875"/>
            <a:ext cx="101990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de-DE" smtClean="0"/>
              <a:t>19.10.2021</a:t>
            </a:r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463" y="6492875"/>
            <a:ext cx="6840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Regionales Bündnis für Arbeit - Mitgliederversammlung 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r"/>
            <a:r>
              <a:rPr lang="de-DE" dirty="0" smtClean="0"/>
              <a:t>Seite </a:t>
            </a:r>
            <a:fld id="{DD51E599-6BF5-4A61-AC1A-0671F424F7C1}" type="slidenum">
              <a:rPr lang="de-DE" smtClean="0"/>
              <a:pPr algn="r"/>
              <a:t>‹Nr.›</a:t>
            </a:fld>
            <a:endParaRPr lang="de-DE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22000" y="94726"/>
            <a:ext cx="900000" cy="78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7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 spc="30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spc="3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7068798" y="6492875"/>
            <a:ext cx="101990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de-DE" smtClean="0"/>
              <a:t>19.10.2021</a:t>
            </a:r>
            <a:endParaRPr lang="de-DE" dirty="0"/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463" y="6492875"/>
            <a:ext cx="6840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Regionales Bündnis für Arbeit - Mitgliederversammlung </a:t>
            </a:r>
            <a:endParaRPr lang="de-DE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r"/>
            <a:r>
              <a:rPr lang="de-DE" dirty="0" smtClean="0"/>
              <a:t>Seite </a:t>
            </a:r>
            <a:fld id="{DD51E599-6BF5-4A61-AC1A-0671F424F7C1}" type="slidenum">
              <a:rPr lang="de-DE" smtClean="0"/>
              <a:pPr algn="r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157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3028950"/>
            <a:ext cx="7740000" cy="571500"/>
          </a:xfrm>
        </p:spPr>
        <p:txBody>
          <a:bodyPr>
            <a:normAutofit/>
          </a:bodyPr>
          <a:lstStyle>
            <a:lvl1pPr>
              <a:defRPr sz="2400" b="1" spc="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799" y="3886200"/>
            <a:ext cx="7740000" cy="1038225"/>
          </a:xfrm>
        </p:spPr>
        <p:txBody>
          <a:bodyPr>
            <a:normAutofit/>
          </a:bodyPr>
          <a:lstStyle>
            <a:lvl1pPr marL="0" indent="0" algn="l">
              <a:buNone/>
              <a:defRPr sz="2000" spc="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7068798" y="6492875"/>
            <a:ext cx="101990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de-DE" smtClean="0">
                <a:solidFill>
                  <a:srgbClr val="1F497D">
                    <a:lumMod val="50000"/>
                  </a:srgbClr>
                </a:solidFill>
              </a:rPr>
              <a:t>19.10.2021</a:t>
            </a:r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463" y="6492875"/>
            <a:ext cx="6840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1F497D">
                    <a:lumMod val="50000"/>
                  </a:srgbClr>
                </a:solidFill>
              </a:rPr>
              <a:t>Regionales Bündnis für Arbeit - Mitgliederversammlung </a:t>
            </a:r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r"/>
            <a:r>
              <a:rPr dirty="0">
                <a:solidFill>
                  <a:srgbClr val="1F497D">
                    <a:lumMod val="50000"/>
                  </a:srgbClr>
                </a:solidFill>
              </a:rPr>
              <a:t>Seite </a:t>
            </a:r>
            <a:fld id="{DD51E599-6BF5-4A61-AC1A-0671F424F7C1}" type="slidenum">
              <a:rPr>
                <a:solidFill>
                  <a:srgbClr val="1F497D">
                    <a:lumMod val="50000"/>
                  </a:srgbClr>
                </a:solidFill>
              </a:rPr>
              <a:pPr algn="r"/>
              <a:t>‹Nr.›</a:t>
            </a:fld>
            <a:endParaRPr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56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4462" y="1590674"/>
            <a:ext cx="8716107" cy="3933825"/>
          </a:xfrm>
          <a:noFill/>
        </p:spPr>
        <p:txBody>
          <a:bodyPr/>
          <a:lstStyle>
            <a:lvl1pPr marL="0" indent="0">
              <a:buNone/>
              <a:defRPr sz="3200" spc="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387" y="5257800"/>
            <a:ext cx="8716107" cy="1190625"/>
          </a:xfrm>
          <a:solidFill>
            <a:srgbClr val="7FC447">
              <a:alpha val="84706"/>
            </a:srgbClr>
          </a:solidFill>
          <a:ln>
            <a:noFill/>
          </a:ln>
          <a:effectLst/>
        </p:spPr>
        <p:txBody>
          <a:bodyPr tIns="288000" anchor="t" anchorCtr="0"/>
          <a:lstStyle>
            <a:lvl1pPr marL="180975" indent="0" algn="l">
              <a:defRPr sz="2000" b="1" spc="0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7068798" y="6492875"/>
            <a:ext cx="101990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de-DE" smtClean="0">
                <a:solidFill>
                  <a:srgbClr val="1F497D">
                    <a:lumMod val="50000"/>
                  </a:srgbClr>
                </a:solidFill>
              </a:rPr>
              <a:t>19.10.2021</a:t>
            </a:r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463" y="6492875"/>
            <a:ext cx="6840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1F497D">
                    <a:lumMod val="50000"/>
                  </a:srgbClr>
                </a:solidFill>
              </a:rPr>
              <a:t>Regionales Bündnis für Arbeit - Mitgliederversammlung </a:t>
            </a:r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r"/>
            <a:r>
              <a:rPr dirty="0">
                <a:solidFill>
                  <a:srgbClr val="1F497D">
                    <a:lumMod val="50000"/>
                  </a:srgbClr>
                </a:solidFill>
              </a:rPr>
              <a:t>Seite </a:t>
            </a:r>
            <a:fld id="{DD51E599-6BF5-4A61-AC1A-0671F424F7C1}" type="slidenum">
              <a:rPr>
                <a:solidFill>
                  <a:srgbClr val="1F497D">
                    <a:lumMod val="50000"/>
                  </a:srgbClr>
                </a:solidFill>
              </a:rPr>
              <a:pPr algn="r"/>
              <a:t>‹Nr.›</a:t>
            </a:fld>
            <a:endParaRPr dirty="0">
              <a:solidFill>
                <a:srgbClr val="1F497D">
                  <a:lumMod val="50000"/>
                </a:srgbClr>
              </a:solidFill>
            </a:endParaRPr>
          </a:p>
        </p:txBody>
      </p: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22000" y="94726"/>
            <a:ext cx="900000" cy="78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51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1934" y="1872996"/>
            <a:ext cx="8229600" cy="436563"/>
          </a:xfrm>
        </p:spPr>
        <p:txBody>
          <a:bodyPr>
            <a:noAutofit/>
          </a:bodyPr>
          <a:lstStyle>
            <a:lvl1pPr>
              <a:defRPr sz="2400" b="1" spc="0" baseline="0">
                <a:latin typeface="+mj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714625"/>
            <a:ext cx="8229600" cy="3716338"/>
          </a:xfrm>
        </p:spPr>
        <p:txBody>
          <a:bodyPr>
            <a:normAutofit/>
          </a:bodyPr>
          <a:lstStyle>
            <a:lvl1pPr marL="342900" indent="-342900">
              <a:buFont typeface="Symbol" panose="05050102010706020507" pitchFamily="18" charset="2"/>
              <a:buChar char="-"/>
              <a:defRPr sz="2000" spc="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742950" indent="-285750">
              <a:buFont typeface="Symbol" panose="05050102010706020507" pitchFamily="18" charset="2"/>
              <a:buChar char="-"/>
              <a:defRPr sz="2000" spc="0" baseline="0">
                <a:solidFill>
                  <a:schemeClr val="accent1">
                    <a:lumMod val="50000"/>
                  </a:schemeClr>
                </a:solidFill>
              </a:defRPr>
            </a:lvl2pPr>
            <a:lvl3pPr marL="1143000" indent="-228600">
              <a:buFont typeface="Symbol" panose="05050102010706020507" pitchFamily="18" charset="2"/>
              <a:buChar char="-"/>
              <a:defRPr sz="2000" spc="0" baseline="0">
                <a:solidFill>
                  <a:schemeClr val="accent1">
                    <a:lumMod val="50000"/>
                  </a:schemeClr>
                </a:solidFill>
              </a:defRPr>
            </a:lvl3pPr>
            <a:lvl4pPr marL="1600200" indent="-228600">
              <a:buFont typeface="Symbol" panose="05050102010706020507" pitchFamily="18" charset="2"/>
              <a:buChar char="-"/>
              <a:defRPr sz="2000" spc="0" baseline="0">
                <a:solidFill>
                  <a:schemeClr val="accent1">
                    <a:lumMod val="50000"/>
                  </a:schemeClr>
                </a:solidFill>
              </a:defRPr>
            </a:lvl4pPr>
            <a:lvl5pPr marL="2057400" indent="-228600">
              <a:buFont typeface="Symbol" panose="05050102010706020507" pitchFamily="18" charset="2"/>
              <a:buChar char="-"/>
              <a:defRPr sz="2000" spc="0" baseline="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7068798" y="6492875"/>
            <a:ext cx="101990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de-DE" smtClean="0">
                <a:solidFill>
                  <a:srgbClr val="1F497D">
                    <a:lumMod val="50000"/>
                  </a:srgbClr>
                </a:solidFill>
              </a:rPr>
              <a:t>19.10.2021</a:t>
            </a:r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463" y="6492875"/>
            <a:ext cx="6840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>
              <a:tabLst>
                <a:tab pos="6635750" algn="r"/>
              </a:tabLst>
            </a:pPr>
            <a:r>
              <a:rPr lang="de-DE" smtClean="0">
                <a:solidFill>
                  <a:srgbClr val="10253F"/>
                </a:solidFill>
              </a:rPr>
              <a:t>Regionales Bündnis für Arbeit - Mitgliederversammlung </a:t>
            </a:r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r"/>
            <a:r>
              <a:rPr dirty="0">
                <a:solidFill>
                  <a:srgbClr val="1F497D">
                    <a:lumMod val="50000"/>
                  </a:srgbClr>
                </a:solidFill>
              </a:rPr>
              <a:t>Seite </a:t>
            </a:r>
            <a:fld id="{DD51E599-6BF5-4A61-AC1A-0671F424F7C1}" type="slidenum">
              <a:rPr>
                <a:solidFill>
                  <a:srgbClr val="1F497D">
                    <a:lumMod val="50000"/>
                  </a:srgbClr>
                </a:solidFill>
              </a:rPr>
              <a:pPr algn="r"/>
              <a:t>‹Nr.›</a:t>
            </a:fld>
            <a:endParaRPr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04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ChangeAspect="1"/>
          </p:cNvSpPr>
          <p:nvPr>
            <p:ph type="title" hasCustomPrompt="1"/>
          </p:nvPr>
        </p:nvSpPr>
        <p:spPr>
          <a:xfrm>
            <a:off x="457200" y="1847850"/>
            <a:ext cx="8229600" cy="398462"/>
          </a:xfrm>
        </p:spPr>
        <p:txBody>
          <a:bodyPr/>
          <a:lstStyle>
            <a:lvl1pPr>
              <a:defRPr spc="0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371725"/>
            <a:ext cx="4038600" cy="3849688"/>
          </a:xfrm>
        </p:spPr>
        <p:txBody>
          <a:bodyPr>
            <a:normAutofit/>
          </a:bodyPr>
          <a:lstStyle>
            <a:lvl1pPr>
              <a:defRPr sz="2000" spc="0" baseline="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000" spc="0" baseline="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000" spc="0" baseline="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2000" spc="0" baseline="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2000" spc="0" baseline="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371725"/>
            <a:ext cx="4038600" cy="3849688"/>
          </a:xfrm>
        </p:spPr>
        <p:txBody>
          <a:bodyPr>
            <a:normAutofit/>
          </a:bodyPr>
          <a:lstStyle>
            <a:lvl1pPr>
              <a:defRPr sz="2000" spc="0" baseline="0"/>
            </a:lvl1pPr>
            <a:lvl2pPr>
              <a:defRPr sz="2000" spc="0" baseline="0"/>
            </a:lvl2pPr>
            <a:lvl3pPr>
              <a:defRPr sz="2000" spc="0" baseline="0"/>
            </a:lvl3pPr>
            <a:lvl4pPr>
              <a:defRPr sz="2000" spc="0" baseline="0"/>
            </a:lvl4pPr>
            <a:lvl5pPr>
              <a:defRPr sz="2000" spc="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7068798" y="6492875"/>
            <a:ext cx="101990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de-DE" smtClean="0">
                <a:solidFill>
                  <a:srgbClr val="1F497D">
                    <a:lumMod val="50000"/>
                  </a:srgbClr>
                </a:solidFill>
              </a:rPr>
              <a:t>19.10.2021</a:t>
            </a:r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463" y="6492875"/>
            <a:ext cx="6840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1F497D">
                    <a:lumMod val="50000"/>
                  </a:srgbClr>
                </a:solidFill>
              </a:rPr>
              <a:t>Regionales Bündnis für Arbeit - Mitgliederversammlung </a:t>
            </a:r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r"/>
            <a:r>
              <a:rPr dirty="0">
                <a:solidFill>
                  <a:srgbClr val="1F497D">
                    <a:lumMod val="50000"/>
                  </a:srgbClr>
                </a:solidFill>
              </a:rPr>
              <a:t>Seite </a:t>
            </a:r>
            <a:fld id="{DD51E599-6BF5-4A61-AC1A-0671F424F7C1}" type="slidenum">
              <a:rPr>
                <a:solidFill>
                  <a:srgbClr val="1F497D">
                    <a:lumMod val="50000"/>
                  </a:srgbClr>
                </a:solidFill>
              </a:rPr>
              <a:pPr algn="r"/>
              <a:t>‹Nr.›</a:t>
            </a:fld>
            <a:endParaRPr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81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 unter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199" y="1981200"/>
            <a:ext cx="4140000" cy="466725"/>
          </a:xfrm>
        </p:spPr>
        <p:txBody>
          <a:bodyPr/>
          <a:lstStyle>
            <a:lvl1pPr>
              <a:defRPr spc="0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48200" y="4248149"/>
            <a:ext cx="3960000" cy="2160000"/>
          </a:xfrm>
        </p:spPr>
        <p:txBody>
          <a:bodyPr>
            <a:normAutofit/>
          </a:bodyPr>
          <a:lstStyle>
            <a:lvl1pPr>
              <a:defRPr sz="1800" spc="0" baseline="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1800" spc="0" baseline="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800" spc="0" baseline="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800" spc="0" baseline="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800" spc="0" baseline="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199"/>
            <a:ext cx="3960000" cy="2160000"/>
          </a:xfrm>
        </p:spPr>
        <p:txBody>
          <a:bodyPr>
            <a:normAutofit/>
          </a:bodyPr>
          <a:lstStyle>
            <a:lvl1pPr>
              <a:defRPr sz="1800" spc="0" baseline="0"/>
            </a:lvl1pPr>
            <a:lvl2pPr>
              <a:defRPr sz="1800" spc="0" baseline="0"/>
            </a:lvl2pPr>
            <a:lvl3pPr>
              <a:defRPr sz="1800" spc="0" baseline="0"/>
            </a:lvl3pPr>
            <a:lvl4pPr>
              <a:defRPr sz="1800" spc="0" baseline="0"/>
            </a:lvl4pPr>
            <a:lvl5pPr>
              <a:defRPr sz="1800" spc="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Inhaltsplatzhalter 3"/>
          <p:cNvSpPr>
            <a:spLocks noGrp="1"/>
          </p:cNvSpPr>
          <p:nvPr>
            <p:ph sz="half" idx="13"/>
          </p:nvPr>
        </p:nvSpPr>
        <p:spPr>
          <a:xfrm>
            <a:off x="466725" y="2695575"/>
            <a:ext cx="4140000" cy="3714750"/>
          </a:xfrm>
        </p:spPr>
        <p:txBody>
          <a:bodyPr>
            <a:normAutofit/>
          </a:bodyPr>
          <a:lstStyle>
            <a:lvl1pPr>
              <a:defRPr sz="1800" spc="0" baseline="0"/>
            </a:lvl1pPr>
            <a:lvl2pPr>
              <a:defRPr sz="1800" spc="0" baseline="0"/>
            </a:lvl2pPr>
            <a:lvl3pPr>
              <a:defRPr sz="1800" spc="0" baseline="0"/>
            </a:lvl3pPr>
            <a:lvl4pPr>
              <a:defRPr sz="1800" spc="0" baseline="0"/>
            </a:lvl4pPr>
            <a:lvl5pPr>
              <a:defRPr sz="1800" spc="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14"/>
          </p:nvPr>
        </p:nvSpPr>
        <p:spPr>
          <a:xfrm>
            <a:off x="7068798" y="6492875"/>
            <a:ext cx="101990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de-DE" smtClean="0">
                <a:solidFill>
                  <a:srgbClr val="1F497D">
                    <a:lumMod val="50000"/>
                  </a:srgbClr>
                </a:solidFill>
              </a:rPr>
              <a:t>19.10.2021</a:t>
            </a:r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463" y="6492875"/>
            <a:ext cx="6840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1F497D">
                    <a:lumMod val="50000"/>
                  </a:srgbClr>
                </a:solidFill>
              </a:rPr>
              <a:t>Regionales Bündnis für Arbeit - Mitgliederversammlung </a:t>
            </a:r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r"/>
            <a:r>
              <a:rPr dirty="0">
                <a:solidFill>
                  <a:srgbClr val="1F497D">
                    <a:lumMod val="50000"/>
                  </a:srgbClr>
                </a:solidFill>
              </a:rPr>
              <a:t>Seite </a:t>
            </a:r>
            <a:fld id="{DD51E599-6BF5-4A61-AC1A-0671F424F7C1}" type="slidenum">
              <a:rPr>
                <a:solidFill>
                  <a:srgbClr val="1F497D">
                    <a:lumMod val="50000"/>
                  </a:srgbClr>
                </a:solidFill>
              </a:rPr>
              <a:pPr algn="r"/>
              <a:t>‹Nr.›</a:t>
            </a:fld>
            <a:endParaRPr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79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47675" y="1381125"/>
            <a:ext cx="4040188" cy="803275"/>
          </a:xfrm>
        </p:spPr>
        <p:txBody>
          <a:bodyPr anchor="b"/>
          <a:lstStyle>
            <a:lvl1pPr marL="0" indent="0">
              <a:buNone/>
              <a:defRPr sz="2400" b="1" cap="all" spc="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333623"/>
            <a:ext cx="4040188" cy="3924000"/>
          </a:xfrm>
        </p:spPr>
        <p:txBody>
          <a:bodyPr>
            <a:normAutofit/>
          </a:bodyPr>
          <a:lstStyle>
            <a:lvl1pPr>
              <a:defRPr sz="2000" spc="30" baseline="0"/>
            </a:lvl1pPr>
            <a:lvl2pPr>
              <a:defRPr sz="2000" spc="30" baseline="0"/>
            </a:lvl2pPr>
            <a:lvl3pPr>
              <a:defRPr sz="2000" spc="30" baseline="0"/>
            </a:lvl3pPr>
            <a:lvl4pPr>
              <a:defRPr sz="2000" spc="30" baseline="0"/>
            </a:lvl4pPr>
            <a:lvl5pPr>
              <a:defRPr sz="2000" spc="3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381125"/>
            <a:ext cx="4041775" cy="793750"/>
          </a:xfrm>
        </p:spPr>
        <p:txBody>
          <a:bodyPr anchor="b"/>
          <a:lstStyle>
            <a:lvl1pPr marL="0" indent="0">
              <a:buNone/>
              <a:defRPr sz="2400" b="1" cap="all" spc="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17750"/>
            <a:ext cx="4041775" cy="3924000"/>
          </a:xfrm>
        </p:spPr>
        <p:txBody>
          <a:bodyPr>
            <a:normAutofit/>
          </a:bodyPr>
          <a:lstStyle>
            <a:lvl1pPr>
              <a:defRPr sz="2000" spc="30" baseline="0"/>
            </a:lvl1pPr>
            <a:lvl2pPr>
              <a:defRPr sz="2000" spc="30" baseline="0"/>
            </a:lvl2pPr>
            <a:lvl3pPr>
              <a:defRPr sz="2000" spc="30" baseline="0"/>
            </a:lvl3pPr>
            <a:lvl4pPr>
              <a:defRPr sz="2000" spc="30" baseline="0"/>
            </a:lvl4pPr>
            <a:lvl5pPr>
              <a:defRPr sz="2000" spc="3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10"/>
          </p:nvPr>
        </p:nvSpPr>
        <p:spPr>
          <a:xfrm>
            <a:off x="7068798" y="6492875"/>
            <a:ext cx="101990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de-DE" smtClean="0">
                <a:solidFill>
                  <a:srgbClr val="1F497D">
                    <a:lumMod val="50000"/>
                  </a:srgbClr>
                </a:solidFill>
              </a:rPr>
              <a:t>19.10.2021</a:t>
            </a:r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4463" y="6492875"/>
            <a:ext cx="6840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1F497D">
                    <a:lumMod val="50000"/>
                  </a:srgbClr>
                </a:solidFill>
              </a:rPr>
              <a:t>Regionales Bündnis für Arbeit - Mitgliederversammlung </a:t>
            </a:r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3605" y="6499084"/>
            <a:ext cx="7316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r"/>
            <a:r>
              <a:rPr dirty="0">
                <a:solidFill>
                  <a:srgbClr val="1F497D">
                    <a:lumMod val="50000"/>
                  </a:srgbClr>
                </a:solidFill>
              </a:rPr>
              <a:t>Seite </a:t>
            </a:r>
            <a:fld id="{DD51E599-6BF5-4A61-AC1A-0671F424F7C1}" type="slidenum">
              <a:rPr>
                <a:solidFill>
                  <a:srgbClr val="1F497D">
                    <a:lumMod val="50000"/>
                  </a:srgbClr>
                </a:solidFill>
              </a:rPr>
              <a:pPr algn="r"/>
              <a:t>‹Nr.›</a:t>
            </a:fld>
            <a:endParaRPr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2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000" b="1" spc="0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323975"/>
            <a:ext cx="5111750" cy="4802188"/>
          </a:xfrm>
        </p:spPr>
        <p:txBody>
          <a:bodyPr>
            <a:normAutofit/>
          </a:bodyPr>
          <a:lstStyle>
            <a:lvl1pPr>
              <a:defRPr sz="1800" spc="0" baseline="0">
                <a:latin typeface="Futura Bk BT" panose="020B0502020204020303" pitchFamily="34" charset="0"/>
              </a:defRPr>
            </a:lvl1pPr>
            <a:lvl2pPr>
              <a:defRPr sz="1800" spc="0" baseline="0">
                <a:latin typeface="Futura Bk BT" panose="020B0502020204020303" pitchFamily="34" charset="0"/>
              </a:defRPr>
            </a:lvl2pPr>
            <a:lvl3pPr>
              <a:defRPr sz="1800" spc="0" baseline="0">
                <a:latin typeface="Futura Bk BT" panose="020B0502020204020303" pitchFamily="34" charset="0"/>
              </a:defRPr>
            </a:lvl3pPr>
            <a:lvl4pPr>
              <a:defRPr sz="1800" spc="0" baseline="0">
                <a:latin typeface="Futura Bk BT" panose="020B0502020204020303" pitchFamily="34" charset="0"/>
              </a:defRPr>
            </a:lvl4pPr>
            <a:lvl5pPr>
              <a:defRPr sz="1800" spc="0" baseline="0">
                <a:latin typeface="Futura Bk BT" panose="020B05020202040203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8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10"/>
          </p:nvPr>
        </p:nvSpPr>
        <p:spPr>
          <a:xfrm>
            <a:off x="7068798" y="6492875"/>
            <a:ext cx="101990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de-DE" smtClean="0">
                <a:solidFill>
                  <a:srgbClr val="1F497D">
                    <a:lumMod val="50000"/>
                  </a:srgbClr>
                </a:solidFill>
              </a:rPr>
              <a:t>19.10.2021</a:t>
            </a:r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463" y="6492875"/>
            <a:ext cx="6840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1F497D">
                    <a:lumMod val="50000"/>
                  </a:srgbClr>
                </a:solidFill>
              </a:rPr>
              <a:t>Regionales Bündnis für Arbeit - Mitgliederversammlung </a:t>
            </a:r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r"/>
            <a:r>
              <a:rPr dirty="0">
                <a:solidFill>
                  <a:srgbClr val="1F497D">
                    <a:lumMod val="50000"/>
                  </a:srgbClr>
                </a:solidFill>
              </a:rPr>
              <a:t>Seite </a:t>
            </a:r>
            <a:fld id="{DD51E599-6BF5-4A61-AC1A-0671F424F7C1}" type="slidenum">
              <a:rPr>
                <a:solidFill>
                  <a:srgbClr val="1F497D">
                    <a:lumMod val="50000"/>
                  </a:srgbClr>
                </a:solidFill>
              </a:rPr>
              <a:pPr algn="r"/>
              <a:t>‹Nr.›</a:t>
            </a:fld>
            <a:endParaRPr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94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7068798" y="6492875"/>
            <a:ext cx="101990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de-DE" smtClean="0">
                <a:solidFill>
                  <a:srgbClr val="1F497D">
                    <a:lumMod val="50000"/>
                  </a:srgbClr>
                </a:solidFill>
              </a:rPr>
              <a:t>19.10.2021</a:t>
            </a:r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463" y="6492875"/>
            <a:ext cx="6840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1F497D">
                    <a:lumMod val="50000"/>
                  </a:srgbClr>
                </a:solidFill>
              </a:rPr>
              <a:t>Regionales Bündnis für Arbeit - Mitgliederversammlung </a:t>
            </a:r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r"/>
            <a:r>
              <a:rPr dirty="0">
                <a:solidFill>
                  <a:srgbClr val="1F497D">
                    <a:lumMod val="50000"/>
                  </a:srgbClr>
                </a:solidFill>
              </a:rPr>
              <a:t>Seite </a:t>
            </a:r>
            <a:fld id="{DD51E599-6BF5-4A61-AC1A-0671F424F7C1}" type="slidenum">
              <a:rPr>
                <a:solidFill>
                  <a:srgbClr val="1F497D">
                    <a:lumMod val="50000"/>
                  </a:srgbClr>
                </a:solidFill>
              </a:rPr>
              <a:pPr algn="r"/>
              <a:t>‹Nr.›</a:t>
            </a:fld>
            <a:endParaRPr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1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4462" y="1590674"/>
            <a:ext cx="8716107" cy="3933825"/>
          </a:xfrm>
          <a:noFill/>
        </p:spPr>
        <p:txBody>
          <a:bodyPr/>
          <a:lstStyle>
            <a:lvl1pPr marL="0" indent="0">
              <a:buNone/>
              <a:defRPr sz="3200" spc="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387" y="5257800"/>
            <a:ext cx="8716107" cy="1190625"/>
          </a:xfrm>
          <a:solidFill>
            <a:srgbClr val="7FC447">
              <a:alpha val="84706"/>
            </a:srgbClr>
          </a:solidFill>
          <a:ln>
            <a:noFill/>
          </a:ln>
          <a:effectLst/>
        </p:spPr>
        <p:txBody>
          <a:bodyPr tIns="288000" anchor="t" anchorCtr="0"/>
          <a:lstStyle>
            <a:lvl1pPr marL="180975" indent="0" algn="l">
              <a:defRPr sz="2000" b="1" spc="0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7068798" y="6492875"/>
            <a:ext cx="101990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de-DE" smtClean="0"/>
              <a:t>19.10.2021</a:t>
            </a:r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463" y="6492875"/>
            <a:ext cx="6840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Regionales Bündnis für Arbeit - Mitgliederversammlung </a:t>
            </a:r>
            <a:endParaRPr lang="de-DE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r"/>
            <a:r>
              <a:rPr lang="de-DE" dirty="0" smtClean="0"/>
              <a:t>Seite </a:t>
            </a:r>
            <a:fld id="{DD51E599-6BF5-4A61-AC1A-0671F424F7C1}" type="slidenum">
              <a:rPr lang="de-DE" smtClean="0"/>
              <a:pPr algn="r"/>
              <a:t>‹Nr.›</a:t>
            </a:fld>
            <a:endParaRPr lang="de-DE" dirty="0"/>
          </a:p>
        </p:txBody>
      </p: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22000" y="94726"/>
            <a:ext cx="900000" cy="78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10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spc="0" baseline="0">
                <a:latin typeface="+mj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7068798" y="6492875"/>
            <a:ext cx="101990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de-DE" smtClean="0">
                <a:solidFill>
                  <a:srgbClr val="1F497D">
                    <a:lumMod val="50000"/>
                  </a:srgbClr>
                </a:solidFill>
              </a:rPr>
              <a:t>19.10.2021</a:t>
            </a:r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463" y="6492875"/>
            <a:ext cx="6840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1F497D">
                    <a:lumMod val="50000"/>
                  </a:srgbClr>
                </a:solidFill>
              </a:rPr>
              <a:t>Regionales Bündnis für Arbeit - Mitgliederversammlung </a:t>
            </a:r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r"/>
            <a:r>
              <a:rPr dirty="0">
                <a:solidFill>
                  <a:srgbClr val="1F497D">
                    <a:lumMod val="50000"/>
                  </a:srgbClr>
                </a:solidFill>
              </a:rPr>
              <a:t>Seite </a:t>
            </a:r>
            <a:fld id="{DD51E599-6BF5-4A61-AC1A-0671F424F7C1}" type="slidenum">
              <a:rPr>
                <a:solidFill>
                  <a:srgbClr val="1F497D">
                    <a:lumMod val="50000"/>
                  </a:srgbClr>
                </a:solidFill>
              </a:rPr>
              <a:pPr algn="r"/>
              <a:t>‹Nr.›</a:t>
            </a:fld>
            <a:endParaRPr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12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40323" y="1590675"/>
            <a:ext cx="8698524" cy="4848226"/>
          </a:xfrm>
          <a:noFill/>
        </p:spPr>
        <p:txBody>
          <a:bodyPr/>
          <a:lstStyle>
            <a:lvl1pPr marL="0" indent="0">
              <a:buNone/>
              <a:defRPr sz="3200" spc="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7068798" y="6492875"/>
            <a:ext cx="101990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de-DE" smtClean="0">
                <a:solidFill>
                  <a:srgbClr val="1F497D">
                    <a:lumMod val="50000"/>
                  </a:srgbClr>
                </a:solidFill>
              </a:rPr>
              <a:t>19.10.2021</a:t>
            </a:r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463" y="6492875"/>
            <a:ext cx="6840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1F497D">
                    <a:lumMod val="50000"/>
                  </a:srgbClr>
                </a:solidFill>
              </a:rPr>
              <a:t>Regionales Bündnis für Arbeit - Mitgliederversammlung </a:t>
            </a:r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r"/>
            <a:r>
              <a:rPr dirty="0">
                <a:solidFill>
                  <a:srgbClr val="1F497D">
                    <a:lumMod val="50000"/>
                  </a:srgbClr>
                </a:solidFill>
              </a:rPr>
              <a:t>Seite </a:t>
            </a:r>
            <a:fld id="{DD51E599-6BF5-4A61-AC1A-0671F424F7C1}" type="slidenum">
              <a:rPr>
                <a:solidFill>
                  <a:srgbClr val="1F497D">
                    <a:lumMod val="50000"/>
                  </a:srgbClr>
                </a:solidFill>
              </a:rPr>
              <a:pPr algn="r"/>
              <a:t>‹Nr.›</a:t>
            </a:fld>
            <a:endParaRPr dirty="0">
              <a:solidFill>
                <a:srgbClr val="1F497D">
                  <a:lumMod val="50000"/>
                </a:srgbClr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22000" y="94726"/>
            <a:ext cx="900000" cy="78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93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 spc="30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spc="3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7068798" y="6492875"/>
            <a:ext cx="101990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de-DE" smtClean="0">
                <a:solidFill>
                  <a:srgbClr val="1F497D">
                    <a:lumMod val="50000"/>
                  </a:srgbClr>
                </a:solidFill>
              </a:rPr>
              <a:t>19.10.2021</a:t>
            </a:r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463" y="6492875"/>
            <a:ext cx="6840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1F497D">
                    <a:lumMod val="50000"/>
                  </a:srgbClr>
                </a:solidFill>
              </a:rPr>
              <a:t>Regionales Bündnis für Arbeit - Mitgliederversammlung </a:t>
            </a:r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r"/>
            <a:r>
              <a:rPr dirty="0">
                <a:solidFill>
                  <a:srgbClr val="1F497D">
                    <a:lumMod val="50000"/>
                  </a:srgbClr>
                </a:solidFill>
              </a:rPr>
              <a:t>Seite </a:t>
            </a:r>
            <a:fld id="{DD51E599-6BF5-4A61-AC1A-0671F424F7C1}" type="slidenum">
              <a:rPr>
                <a:solidFill>
                  <a:srgbClr val="1F497D">
                    <a:lumMod val="50000"/>
                  </a:srgbClr>
                </a:solidFill>
              </a:rPr>
              <a:pPr algn="r"/>
              <a:t>‹Nr.›</a:t>
            </a:fld>
            <a:endParaRPr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1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33658" y="6428921"/>
            <a:ext cx="9948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685800">
              <a:defRPr/>
            </a:pPr>
            <a:r>
              <a:rPr lang="de-DE" smtClean="0">
                <a:solidFill>
                  <a:prstClr val="white">
                    <a:lumMod val="50000"/>
                  </a:prstClr>
                </a:solidFill>
              </a:rPr>
              <a:t>SGK01 / </a:t>
            </a:r>
            <a:fld id="{B21D6DD4-1A70-4E4D-BAD7-72BF55B2281E}" type="slidenum">
              <a:rPr lang="de-DE" smtClean="0">
                <a:solidFill>
                  <a:prstClr val="white">
                    <a:lumMod val="50000"/>
                  </a:prstClr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035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9575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5339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16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503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927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74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1934" y="1872996"/>
            <a:ext cx="8229600" cy="436563"/>
          </a:xfrm>
        </p:spPr>
        <p:txBody>
          <a:bodyPr>
            <a:noAutofit/>
          </a:bodyPr>
          <a:lstStyle>
            <a:lvl1pPr>
              <a:defRPr sz="2400" b="1" spc="0" baseline="0">
                <a:latin typeface="+mj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714625"/>
            <a:ext cx="8229600" cy="3716338"/>
          </a:xfrm>
        </p:spPr>
        <p:txBody>
          <a:bodyPr>
            <a:normAutofit/>
          </a:bodyPr>
          <a:lstStyle>
            <a:lvl1pPr marL="342900" indent="-342900">
              <a:buFont typeface="Symbol" panose="05050102010706020507" pitchFamily="18" charset="2"/>
              <a:buChar char="-"/>
              <a:defRPr sz="2000" spc="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742950" indent="-285750">
              <a:buFont typeface="Symbol" panose="05050102010706020507" pitchFamily="18" charset="2"/>
              <a:buChar char="-"/>
              <a:defRPr sz="2000" spc="0" baseline="0">
                <a:solidFill>
                  <a:schemeClr val="accent1">
                    <a:lumMod val="50000"/>
                  </a:schemeClr>
                </a:solidFill>
              </a:defRPr>
            </a:lvl2pPr>
            <a:lvl3pPr marL="1143000" indent="-228600">
              <a:buFont typeface="Symbol" panose="05050102010706020507" pitchFamily="18" charset="2"/>
              <a:buChar char="-"/>
              <a:defRPr sz="2000" spc="0" baseline="0">
                <a:solidFill>
                  <a:schemeClr val="accent1">
                    <a:lumMod val="50000"/>
                  </a:schemeClr>
                </a:solidFill>
              </a:defRPr>
            </a:lvl3pPr>
            <a:lvl4pPr marL="1600200" indent="-228600">
              <a:buFont typeface="Symbol" panose="05050102010706020507" pitchFamily="18" charset="2"/>
              <a:buChar char="-"/>
              <a:defRPr sz="2000" spc="0" baseline="0">
                <a:solidFill>
                  <a:schemeClr val="accent1">
                    <a:lumMod val="50000"/>
                  </a:schemeClr>
                </a:solidFill>
              </a:defRPr>
            </a:lvl4pPr>
            <a:lvl5pPr marL="2057400" indent="-228600">
              <a:buFont typeface="Symbol" panose="05050102010706020507" pitchFamily="18" charset="2"/>
              <a:buChar char="-"/>
              <a:defRPr sz="2000" spc="0" baseline="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7068798" y="6492875"/>
            <a:ext cx="101990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de-DE" smtClean="0"/>
              <a:t>19.10.2021</a:t>
            </a:r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463" y="6492875"/>
            <a:ext cx="6840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>
              <a:tabLst>
                <a:tab pos="6635750" algn="r"/>
              </a:tabLst>
            </a:pPr>
            <a:r>
              <a:rPr lang="de-DE" smtClean="0">
                <a:solidFill>
                  <a:srgbClr val="10253F"/>
                </a:solidFill>
              </a:rPr>
              <a:t>Regionales Bündnis für Arbeit - Mitgliederversammlung </a:t>
            </a:r>
            <a:endParaRPr lang="de-DE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r"/>
            <a:r>
              <a:rPr lang="de-DE" dirty="0" smtClean="0"/>
              <a:t>Seite </a:t>
            </a:r>
            <a:fld id="{DD51E599-6BF5-4A61-AC1A-0671F424F7C1}" type="slidenum">
              <a:rPr lang="de-DE" smtClean="0"/>
              <a:pPr algn="r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85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480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7780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1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6255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497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5082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016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3461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525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19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ChangeAspect="1"/>
          </p:cNvSpPr>
          <p:nvPr>
            <p:ph type="title" hasCustomPrompt="1"/>
          </p:nvPr>
        </p:nvSpPr>
        <p:spPr>
          <a:xfrm>
            <a:off x="457200" y="1847850"/>
            <a:ext cx="8229600" cy="398462"/>
          </a:xfrm>
        </p:spPr>
        <p:txBody>
          <a:bodyPr/>
          <a:lstStyle>
            <a:lvl1pPr>
              <a:defRPr spc="0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371725"/>
            <a:ext cx="4038600" cy="3849688"/>
          </a:xfrm>
        </p:spPr>
        <p:txBody>
          <a:bodyPr>
            <a:normAutofit/>
          </a:bodyPr>
          <a:lstStyle>
            <a:lvl1pPr>
              <a:defRPr sz="2000" spc="0" baseline="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000" spc="0" baseline="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000" spc="0" baseline="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2000" spc="0" baseline="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2000" spc="0" baseline="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371725"/>
            <a:ext cx="4038600" cy="3849688"/>
          </a:xfrm>
        </p:spPr>
        <p:txBody>
          <a:bodyPr>
            <a:normAutofit/>
          </a:bodyPr>
          <a:lstStyle>
            <a:lvl1pPr>
              <a:defRPr sz="2000" spc="0" baseline="0"/>
            </a:lvl1pPr>
            <a:lvl2pPr>
              <a:defRPr sz="2000" spc="0" baseline="0"/>
            </a:lvl2pPr>
            <a:lvl3pPr>
              <a:defRPr sz="2000" spc="0" baseline="0"/>
            </a:lvl3pPr>
            <a:lvl4pPr>
              <a:defRPr sz="2000" spc="0" baseline="0"/>
            </a:lvl4pPr>
            <a:lvl5pPr>
              <a:defRPr sz="2000" spc="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7068798" y="6492875"/>
            <a:ext cx="101990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de-DE" smtClean="0"/>
              <a:t>19.10.2021</a:t>
            </a:r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463" y="6492875"/>
            <a:ext cx="6840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Regionales Bündnis für Arbeit - Mitgliederversammlung 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r"/>
            <a:r>
              <a:rPr lang="de-DE" dirty="0" smtClean="0"/>
              <a:t>Seite </a:t>
            </a:r>
            <a:fld id="{DD51E599-6BF5-4A61-AC1A-0671F424F7C1}" type="slidenum">
              <a:rPr lang="de-DE" smtClean="0"/>
              <a:pPr algn="r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050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1951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6291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5346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8671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025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76974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693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0229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513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05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 unter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199" y="1981200"/>
            <a:ext cx="4140000" cy="466725"/>
          </a:xfrm>
        </p:spPr>
        <p:txBody>
          <a:bodyPr/>
          <a:lstStyle>
            <a:lvl1pPr>
              <a:defRPr spc="0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48200" y="4248149"/>
            <a:ext cx="3960000" cy="2160000"/>
          </a:xfrm>
        </p:spPr>
        <p:txBody>
          <a:bodyPr>
            <a:normAutofit/>
          </a:bodyPr>
          <a:lstStyle>
            <a:lvl1pPr>
              <a:defRPr sz="1800" spc="0" baseline="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1800" spc="0" baseline="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800" spc="0" baseline="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800" spc="0" baseline="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800" spc="0" baseline="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199"/>
            <a:ext cx="3960000" cy="2160000"/>
          </a:xfrm>
        </p:spPr>
        <p:txBody>
          <a:bodyPr>
            <a:normAutofit/>
          </a:bodyPr>
          <a:lstStyle>
            <a:lvl1pPr>
              <a:defRPr sz="1800" spc="0" baseline="0"/>
            </a:lvl1pPr>
            <a:lvl2pPr>
              <a:defRPr sz="1800" spc="0" baseline="0"/>
            </a:lvl2pPr>
            <a:lvl3pPr>
              <a:defRPr sz="1800" spc="0" baseline="0"/>
            </a:lvl3pPr>
            <a:lvl4pPr>
              <a:defRPr sz="1800" spc="0" baseline="0"/>
            </a:lvl4pPr>
            <a:lvl5pPr>
              <a:defRPr sz="1800" spc="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Inhaltsplatzhalter 3"/>
          <p:cNvSpPr>
            <a:spLocks noGrp="1"/>
          </p:cNvSpPr>
          <p:nvPr>
            <p:ph sz="half" idx="13"/>
          </p:nvPr>
        </p:nvSpPr>
        <p:spPr>
          <a:xfrm>
            <a:off x="466725" y="2695575"/>
            <a:ext cx="4140000" cy="3714750"/>
          </a:xfrm>
        </p:spPr>
        <p:txBody>
          <a:bodyPr>
            <a:normAutofit/>
          </a:bodyPr>
          <a:lstStyle>
            <a:lvl1pPr>
              <a:defRPr sz="1800" spc="0" baseline="0"/>
            </a:lvl1pPr>
            <a:lvl2pPr>
              <a:defRPr sz="1800" spc="0" baseline="0"/>
            </a:lvl2pPr>
            <a:lvl3pPr>
              <a:defRPr sz="1800" spc="0" baseline="0"/>
            </a:lvl3pPr>
            <a:lvl4pPr>
              <a:defRPr sz="1800" spc="0" baseline="0"/>
            </a:lvl4pPr>
            <a:lvl5pPr>
              <a:defRPr sz="1800" spc="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14"/>
          </p:nvPr>
        </p:nvSpPr>
        <p:spPr>
          <a:xfrm>
            <a:off x="7068798" y="6492875"/>
            <a:ext cx="101990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de-DE" smtClean="0"/>
              <a:t>19.10.2021</a:t>
            </a:r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463" y="6492875"/>
            <a:ext cx="6840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Regionales Bündnis für Arbeit - Mitgliederversammlung </a:t>
            </a:r>
            <a:endParaRPr lang="de-DE" dirty="0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r"/>
            <a:r>
              <a:rPr lang="de-DE" dirty="0" smtClean="0"/>
              <a:t>Seite </a:t>
            </a:r>
            <a:fld id="{DD51E599-6BF5-4A61-AC1A-0671F424F7C1}" type="slidenum">
              <a:rPr lang="de-DE" smtClean="0"/>
              <a:pPr algn="r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049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40360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6489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062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6733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021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53389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937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2407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88960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234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47675" y="1381125"/>
            <a:ext cx="4040188" cy="803275"/>
          </a:xfrm>
        </p:spPr>
        <p:txBody>
          <a:bodyPr anchor="b"/>
          <a:lstStyle>
            <a:lvl1pPr marL="0" indent="0">
              <a:buNone/>
              <a:defRPr sz="2400" b="1" cap="all" spc="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333623"/>
            <a:ext cx="4040188" cy="3924000"/>
          </a:xfrm>
        </p:spPr>
        <p:txBody>
          <a:bodyPr>
            <a:normAutofit/>
          </a:bodyPr>
          <a:lstStyle>
            <a:lvl1pPr>
              <a:defRPr sz="2000" spc="30" baseline="0"/>
            </a:lvl1pPr>
            <a:lvl2pPr>
              <a:defRPr sz="2000" spc="30" baseline="0"/>
            </a:lvl2pPr>
            <a:lvl3pPr>
              <a:defRPr sz="2000" spc="30" baseline="0"/>
            </a:lvl3pPr>
            <a:lvl4pPr>
              <a:defRPr sz="2000" spc="30" baseline="0"/>
            </a:lvl4pPr>
            <a:lvl5pPr>
              <a:defRPr sz="2000" spc="3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381125"/>
            <a:ext cx="4041775" cy="793750"/>
          </a:xfrm>
        </p:spPr>
        <p:txBody>
          <a:bodyPr anchor="b"/>
          <a:lstStyle>
            <a:lvl1pPr marL="0" indent="0">
              <a:buNone/>
              <a:defRPr sz="2400" b="1" cap="all" spc="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17750"/>
            <a:ext cx="4041775" cy="3924000"/>
          </a:xfrm>
        </p:spPr>
        <p:txBody>
          <a:bodyPr>
            <a:normAutofit/>
          </a:bodyPr>
          <a:lstStyle>
            <a:lvl1pPr>
              <a:defRPr sz="2000" spc="30" baseline="0"/>
            </a:lvl1pPr>
            <a:lvl2pPr>
              <a:defRPr sz="2000" spc="30" baseline="0"/>
            </a:lvl2pPr>
            <a:lvl3pPr>
              <a:defRPr sz="2000" spc="30" baseline="0"/>
            </a:lvl3pPr>
            <a:lvl4pPr>
              <a:defRPr sz="2000" spc="30" baseline="0"/>
            </a:lvl4pPr>
            <a:lvl5pPr>
              <a:defRPr sz="2000" spc="3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10"/>
          </p:nvPr>
        </p:nvSpPr>
        <p:spPr>
          <a:xfrm>
            <a:off x="7068798" y="6492875"/>
            <a:ext cx="101990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de-DE" smtClean="0"/>
              <a:t>19.10.2021</a:t>
            </a:r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4463" y="6492875"/>
            <a:ext cx="6840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Regionales Bündnis für Arbeit - Mitgliederversammlung </a:t>
            </a:r>
            <a:endParaRPr lang="de-DE" dirty="0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3605" y="6499084"/>
            <a:ext cx="7316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r"/>
            <a:r>
              <a:rPr lang="de-DE" dirty="0" smtClean="0"/>
              <a:t>Seite </a:t>
            </a:r>
            <a:fld id="{DD51E599-6BF5-4A61-AC1A-0671F424F7C1}" type="slidenum">
              <a:rPr lang="de-DE" smtClean="0"/>
              <a:pPr algn="r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273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17191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72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27416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4988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2749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704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40176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25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30984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051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000" b="1" spc="0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323975"/>
            <a:ext cx="5111750" cy="4802188"/>
          </a:xfrm>
        </p:spPr>
        <p:txBody>
          <a:bodyPr>
            <a:normAutofit/>
          </a:bodyPr>
          <a:lstStyle>
            <a:lvl1pPr>
              <a:defRPr sz="1800" spc="0" baseline="0">
                <a:latin typeface="Futura Bk BT" panose="020B0502020204020303" pitchFamily="34" charset="0"/>
              </a:defRPr>
            </a:lvl1pPr>
            <a:lvl2pPr>
              <a:defRPr sz="1800" spc="0" baseline="0">
                <a:latin typeface="Futura Bk BT" panose="020B0502020204020303" pitchFamily="34" charset="0"/>
              </a:defRPr>
            </a:lvl2pPr>
            <a:lvl3pPr>
              <a:defRPr sz="1800" spc="0" baseline="0">
                <a:latin typeface="Futura Bk BT" panose="020B0502020204020303" pitchFamily="34" charset="0"/>
              </a:defRPr>
            </a:lvl3pPr>
            <a:lvl4pPr>
              <a:defRPr sz="1800" spc="0" baseline="0">
                <a:latin typeface="Futura Bk BT" panose="020B0502020204020303" pitchFamily="34" charset="0"/>
              </a:defRPr>
            </a:lvl4pPr>
            <a:lvl5pPr>
              <a:defRPr sz="1800" spc="0" baseline="0">
                <a:latin typeface="Futura Bk BT" panose="020B05020202040203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8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10"/>
          </p:nvPr>
        </p:nvSpPr>
        <p:spPr>
          <a:xfrm>
            <a:off x="7068798" y="6492875"/>
            <a:ext cx="101990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de-DE" smtClean="0"/>
              <a:t>19.10.2021</a:t>
            </a:r>
            <a:endParaRPr lang="de-DE" dirty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463" y="6492875"/>
            <a:ext cx="6840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Regionales Bündnis für Arbeit - Mitgliederversammlung 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r"/>
            <a:r>
              <a:rPr lang="de-DE" dirty="0" smtClean="0"/>
              <a:t>Seite </a:t>
            </a:r>
            <a:fld id="{DD51E599-6BF5-4A61-AC1A-0671F424F7C1}" type="slidenum">
              <a:rPr lang="de-DE" smtClean="0"/>
              <a:pPr algn="r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289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1717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386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5087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429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4864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560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6109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94781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773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2445" y="6428921"/>
            <a:ext cx="5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685800">
              <a:defRPr/>
            </a:pPr>
            <a:fld id="{CBA6BE94-14D8-4A59-AB08-81C40C62A2F4}" type="slidenum">
              <a:rPr lang="de-DE" smtClean="0">
                <a:solidFill>
                  <a:prstClr val="black"/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60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7068798" y="6492875"/>
            <a:ext cx="101990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de-DE" smtClean="0"/>
              <a:t>19.10.2021</a:t>
            </a:r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463" y="6492875"/>
            <a:ext cx="6840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Regionales Bündnis für Arbeit - Mitgliederversammlung 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r"/>
            <a:r>
              <a:rPr lang="de-DE" dirty="0" smtClean="0"/>
              <a:t>Seite </a:t>
            </a:r>
            <a:fld id="{DD51E599-6BF5-4A61-AC1A-0671F424F7C1}" type="slidenum">
              <a:rPr lang="de-DE" smtClean="0"/>
              <a:pPr algn="r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3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spc="0" baseline="0">
                <a:latin typeface="+mj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7068798" y="6492875"/>
            <a:ext cx="101990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de-DE" smtClean="0"/>
              <a:t>19.10.2021</a:t>
            </a:r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463" y="6492875"/>
            <a:ext cx="6840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Regionales Bündnis für Arbeit - Mitgliederversammlung </a:t>
            </a:r>
            <a:endParaRPr lang="de-DE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r"/>
            <a:r>
              <a:rPr lang="de-DE" dirty="0" smtClean="0"/>
              <a:t>Seite </a:t>
            </a:r>
            <a:fld id="{DD51E599-6BF5-4A61-AC1A-0671F424F7C1}" type="slidenum">
              <a:rPr lang="de-DE" smtClean="0"/>
              <a:pPr algn="r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402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26" Type="http://schemas.openxmlformats.org/officeDocument/2006/relationships/slideLayout" Target="../slideLayouts/slideLayout48.xml"/><Relationship Id="rId39" Type="http://schemas.openxmlformats.org/officeDocument/2006/relationships/slideLayout" Target="../slideLayouts/slideLayout61.xml"/><Relationship Id="rId21" Type="http://schemas.openxmlformats.org/officeDocument/2006/relationships/slideLayout" Target="../slideLayouts/slideLayout43.xml"/><Relationship Id="rId34" Type="http://schemas.openxmlformats.org/officeDocument/2006/relationships/slideLayout" Target="../slideLayouts/slideLayout56.xml"/><Relationship Id="rId42" Type="http://schemas.openxmlformats.org/officeDocument/2006/relationships/slideLayout" Target="../slideLayouts/slideLayout64.xml"/><Relationship Id="rId47" Type="http://schemas.openxmlformats.org/officeDocument/2006/relationships/slideLayout" Target="../slideLayouts/slideLayout69.xml"/><Relationship Id="rId50" Type="http://schemas.openxmlformats.org/officeDocument/2006/relationships/slideLayout" Target="../slideLayouts/slideLayout72.xml"/><Relationship Id="rId55" Type="http://schemas.openxmlformats.org/officeDocument/2006/relationships/slideLayout" Target="../slideLayouts/slideLayout77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5" Type="http://schemas.openxmlformats.org/officeDocument/2006/relationships/slideLayout" Target="../slideLayouts/slideLayout47.xml"/><Relationship Id="rId33" Type="http://schemas.openxmlformats.org/officeDocument/2006/relationships/slideLayout" Target="../slideLayouts/slideLayout55.xml"/><Relationship Id="rId38" Type="http://schemas.openxmlformats.org/officeDocument/2006/relationships/slideLayout" Target="../slideLayouts/slideLayout60.xml"/><Relationship Id="rId46" Type="http://schemas.openxmlformats.org/officeDocument/2006/relationships/slideLayout" Target="../slideLayouts/slideLayout68.xml"/><Relationship Id="rId59" Type="http://schemas.openxmlformats.org/officeDocument/2006/relationships/image" Target="../media/image2.jpeg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42.xml"/><Relationship Id="rId29" Type="http://schemas.openxmlformats.org/officeDocument/2006/relationships/slideLayout" Target="../slideLayouts/slideLayout51.xml"/><Relationship Id="rId41" Type="http://schemas.openxmlformats.org/officeDocument/2006/relationships/slideLayout" Target="../slideLayouts/slideLayout63.xml"/><Relationship Id="rId54" Type="http://schemas.openxmlformats.org/officeDocument/2006/relationships/slideLayout" Target="../slideLayouts/slideLayout76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24" Type="http://schemas.openxmlformats.org/officeDocument/2006/relationships/slideLayout" Target="../slideLayouts/slideLayout46.xml"/><Relationship Id="rId32" Type="http://schemas.openxmlformats.org/officeDocument/2006/relationships/slideLayout" Target="../slideLayouts/slideLayout54.xml"/><Relationship Id="rId37" Type="http://schemas.openxmlformats.org/officeDocument/2006/relationships/slideLayout" Target="../slideLayouts/slideLayout59.xml"/><Relationship Id="rId40" Type="http://schemas.openxmlformats.org/officeDocument/2006/relationships/slideLayout" Target="../slideLayouts/slideLayout62.xml"/><Relationship Id="rId45" Type="http://schemas.openxmlformats.org/officeDocument/2006/relationships/slideLayout" Target="../slideLayouts/slideLayout67.xml"/><Relationship Id="rId53" Type="http://schemas.openxmlformats.org/officeDocument/2006/relationships/slideLayout" Target="../slideLayouts/slideLayout75.xml"/><Relationship Id="rId58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23" Type="http://schemas.openxmlformats.org/officeDocument/2006/relationships/slideLayout" Target="../slideLayouts/slideLayout45.xml"/><Relationship Id="rId28" Type="http://schemas.openxmlformats.org/officeDocument/2006/relationships/slideLayout" Target="../slideLayouts/slideLayout50.xml"/><Relationship Id="rId36" Type="http://schemas.openxmlformats.org/officeDocument/2006/relationships/slideLayout" Target="../slideLayouts/slideLayout58.xml"/><Relationship Id="rId49" Type="http://schemas.openxmlformats.org/officeDocument/2006/relationships/slideLayout" Target="../slideLayouts/slideLayout71.xml"/><Relationship Id="rId57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31" Type="http://schemas.openxmlformats.org/officeDocument/2006/relationships/slideLayout" Target="../slideLayouts/slideLayout53.xml"/><Relationship Id="rId44" Type="http://schemas.openxmlformats.org/officeDocument/2006/relationships/slideLayout" Target="../slideLayouts/slideLayout66.xml"/><Relationship Id="rId52" Type="http://schemas.openxmlformats.org/officeDocument/2006/relationships/slideLayout" Target="../slideLayouts/slideLayout74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Relationship Id="rId22" Type="http://schemas.openxmlformats.org/officeDocument/2006/relationships/slideLayout" Target="../slideLayouts/slideLayout44.xml"/><Relationship Id="rId27" Type="http://schemas.openxmlformats.org/officeDocument/2006/relationships/slideLayout" Target="../slideLayouts/slideLayout49.xml"/><Relationship Id="rId30" Type="http://schemas.openxmlformats.org/officeDocument/2006/relationships/slideLayout" Target="../slideLayouts/slideLayout52.xml"/><Relationship Id="rId35" Type="http://schemas.openxmlformats.org/officeDocument/2006/relationships/slideLayout" Target="../slideLayouts/slideLayout57.xml"/><Relationship Id="rId43" Type="http://schemas.openxmlformats.org/officeDocument/2006/relationships/slideLayout" Target="../slideLayouts/slideLayout65.xml"/><Relationship Id="rId48" Type="http://schemas.openxmlformats.org/officeDocument/2006/relationships/slideLayout" Target="../slideLayouts/slideLayout70.xml"/><Relationship Id="rId56" Type="http://schemas.openxmlformats.org/officeDocument/2006/relationships/slideLayout" Target="../slideLayouts/slideLayout78.xml"/><Relationship Id="rId8" Type="http://schemas.openxmlformats.org/officeDocument/2006/relationships/slideLayout" Target="../slideLayouts/slideLayout30.xml"/><Relationship Id="rId51" Type="http://schemas.openxmlformats.org/officeDocument/2006/relationships/slideLayout" Target="../slideLayouts/slideLayout73.xml"/><Relationship Id="rId3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 userDrawn="1"/>
        </p:nvSpPr>
        <p:spPr>
          <a:xfrm>
            <a:off x="234463" y="6507243"/>
            <a:ext cx="8733690" cy="356936"/>
          </a:xfrm>
          <a:prstGeom prst="rect">
            <a:avLst/>
          </a:prstGeom>
          <a:solidFill>
            <a:srgbClr val="7FC447"/>
          </a:solidFill>
          <a:ln>
            <a:noFill/>
          </a:ln>
          <a:effectLst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885950"/>
            <a:ext cx="8229600" cy="398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600324"/>
            <a:ext cx="8229600" cy="3847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068798" y="6492875"/>
            <a:ext cx="101990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de-DE" smtClean="0"/>
              <a:t>19.10.2021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463" y="6492875"/>
            <a:ext cx="6840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Regionales Bündnis für Arbeit - Mitgliederversammlung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r"/>
            <a:r>
              <a:rPr lang="de-DE" dirty="0" smtClean="0"/>
              <a:t>Seite </a:t>
            </a:r>
            <a:fld id="{DD51E599-6BF5-4A61-AC1A-0671F424F7C1}" type="slidenum">
              <a:rPr lang="de-DE" smtClean="0"/>
              <a:pPr algn="r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122000" y="94726"/>
            <a:ext cx="900000" cy="78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77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2" r:id="rId2"/>
    <p:sldLayoutId id="2147483664" r:id="rId3"/>
    <p:sldLayoutId id="2147483666" r:id="rId4"/>
    <p:sldLayoutId id="2147483667" r:id="rId5"/>
    <p:sldLayoutId id="2147483668" r:id="rId6"/>
    <p:sldLayoutId id="2147483671" r:id="rId7"/>
    <p:sldLayoutId id="2147483670" r:id="rId8"/>
    <p:sldLayoutId id="2147483669" r:id="rId9"/>
    <p:sldLayoutId id="2147483673" r:id="rId10"/>
    <p:sldLayoutId id="214748366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 cap="all" spc="0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Symbol" panose="05050102010706020507" pitchFamily="18" charset="2"/>
        <a:buChar char="-"/>
        <a:defRPr sz="2000" kern="1200" spc="0" baseline="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Symbol" panose="05050102010706020507" pitchFamily="18" charset="2"/>
        <a:buChar char="-"/>
        <a:defRPr sz="2000" kern="1200" spc="0" baseline="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Symbol" panose="05050102010706020507" pitchFamily="18" charset="2"/>
        <a:buChar char="-"/>
        <a:defRPr sz="2000" kern="1200" spc="0" baseline="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Symbol" panose="05050102010706020507" pitchFamily="18" charset="2"/>
        <a:buChar char="-"/>
        <a:defRPr sz="2000" kern="1200" spc="0" baseline="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Symbol" panose="05050102010706020507" pitchFamily="18" charset="2"/>
        <a:buChar char="-"/>
        <a:defRPr sz="2000" kern="1200" spc="0" baseline="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 userDrawn="1"/>
        </p:nvSpPr>
        <p:spPr>
          <a:xfrm>
            <a:off x="234463" y="6507243"/>
            <a:ext cx="8733690" cy="356936"/>
          </a:xfrm>
          <a:prstGeom prst="rect">
            <a:avLst/>
          </a:prstGeom>
          <a:solidFill>
            <a:srgbClr val="7FC447"/>
          </a:solidFill>
          <a:ln>
            <a:noFill/>
          </a:ln>
          <a:effectLst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885950"/>
            <a:ext cx="8229600" cy="398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600324"/>
            <a:ext cx="8229600" cy="3847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068798" y="6492875"/>
            <a:ext cx="101990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de-DE" smtClean="0">
                <a:solidFill>
                  <a:srgbClr val="1F497D">
                    <a:lumMod val="50000"/>
                  </a:srgbClr>
                </a:solidFill>
              </a:rPr>
              <a:t>19.10.2021</a:t>
            </a:r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463" y="6492875"/>
            <a:ext cx="6840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dirty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1F497D">
                    <a:lumMod val="50000"/>
                  </a:srgbClr>
                </a:solidFill>
              </a:rPr>
              <a:t>Regionales Bündnis für Arbeit - Mitgliederversammlung </a:t>
            </a:r>
            <a:endParaRPr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>
              <a:defRPr lang="de-DE" sz="900" spc="0"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r"/>
            <a:r>
              <a:rPr dirty="0">
                <a:solidFill>
                  <a:srgbClr val="1F497D">
                    <a:lumMod val="50000"/>
                  </a:srgbClr>
                </a:solidFill>
              </a:rPr>
              <a:t>Seite </a:t>
            </a:r>
            <a:fld id="{DD51E599-6BF5-4A61-AC1A-0671F424F7C1}" type="slidenum">
              <a:rPr>
                <a:solidFill>
                  <a:srgbClr val="1F497D">
                    <a:lumMod val="50000"/>
                  </a:srgbClr>
                </a:solidFill>
              </a:rPr>
              <a:pPr algn="r"/>
              <a:t>‹Nr.›</a:t>
            </a:fld>
            <a:endParaRPr dirty="0">
              <a:solidFill>
                <a:srgbClr val="1F497D">
                  <a:lumMod val="50000"/>
                </a:srgbClr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122000" y="94726"/>
            <a:ext cx="900000" cy="78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 cap="all" spc="0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Symbol" panose="05050102010706020507" pitchFamily="18" charset="2"/>
        <a:buChar char="-"/>
        <a:defRPr sz="2000" kern="1200" spc="0" baseline="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Symbol" panose="05050102010706020507" pitchFamily="18" charset="2"/>
        <a:buChar char="-"/>
        <a:defRPr sz="2000" kern="1200" spc="0" baseline="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Symbol" panose="05050102010706020507" pitchFamily="18" charset="2"/>
        <a:buChar char="-"/>
        <a:defRPr sz="2000" kern="1200" spc="0" baseline="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Symbol" panose="05050102010706020507" pitchFamily="18" charset="2"/>
        <a:buChar char="-"/>
        <a:defRPr sz="2000" kern="1200" spc="0" baseline="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Symbol" panose="05050102010706020507" pitchFamily="18" charset="2"/>
        <a:buChar char="-"/>
        <a:defRPr sz="2000" kern="1200" spc="0" baseline="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658" y="58060"/>
            <a:ext cx="940084" cy="702415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33658" y="6428921"/>
            <a:ext cx="9948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685800">
              <a:defRPr/>
            </a:pPr>
            <a:r>
              <a:rPr lang="de-DE" smtClean="0">
                <a:solidFill>
                  <a:prstClr val="white">
                    <a:lumMod val="50000"/>
                  </a:prstClr>
                </a:solidFill>
              </a:rPr>
              <a:t>SGK01 / </a:t>
            </a:r>
            <a:fld id="{B21D6DD4-1A70-4E4D-BAD7-72BF55B2281E}" type="slidenum">
              <a:rPr lang="de-DE" smtClean="0">
                <a:solidFill>
                  <a:prstClr val="white">
                    <a:lumMod val="50000"/>
                  </a:prstClr>
                </a:solidFill>
              </a:rPr>
              <a:pPr defTabSz="685800">
                <a:defRPr/>
              </a:pPr>
              <a:t>‹Nr.›</a:t>
            </a:fld>
            <a:endParaRPr lang="de-DE" dirty="0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10" name="Gerader Verbinder 9"/>
          <p:cNvCxnSpPr/>
          <p:nvPr userDrawn="1"/>
        </p:nvCxnSpPr>
        <p:spPr>
          <a:xfrm>
            <a:off x="0" y="6421696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 userDrawn="1"/>
        </p:nvCxnSpPr>
        <p:spPr>
          <a:xfrm>
            <a:off x="-5441" y="797425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 userDrawn="1"/>
        </p:nvSpPr>
        <p:spPr>
          <a:xfrm>
            <a:off x="639534" y="217723"/>
            <a:ext cx="751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„Das Geheimnis des Gelingens…“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639535" y="6412984"/>
            <a:ext cx="37753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5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Frauenspezifische Beratungs- und Integrationsarbeit</a:t>
            </a:r>
            <a:endParaRPr kumimoji="0" lang="de-DE" sz="13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006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  <p:sldLayoutId id="2147483740" r:id="rId18"/>
    <p:sldLayoutId id="2147483741" r:id="rId19"/>
    <p:sldLayoutId id="2147483742" r:id="rId20"/>
    <p:sldLayoutId id="2147483743" r:id="rId21"/>
    <p:sldLayoutId id="2147483744" r:id="rId22"/>
    <p:sldLayoutId id="2147483745" r:id="rId23"/>
    <p:sldLayoutId id="2147483746" r:id="rId24"/>
    <p:sldLayoutId id="2147483747" r:id="rId25"/>
    <p:sldLayoutId id="2147483748" r:id="rId26"/>
    <p:sldLayoutId id="2147483749" r:id="rId27"/>
    <p:sldLayoutId id="2147483750" r:id="rId28"/>
    <p:sldLayoutId id="2147483751" r:id="rId29"/>
    <p:sldLayoutId id="2147483752" r:id="rId30"/>
    <p:sldLayoutId id="2147483753" r:id="rId31"/>
    <p:sldLayoutId id="2147483754" r:id="rId32"/>
    <p:sldLayoutId id="2147483755" r:id="rId33"/>
    <p:sldLayoutId id="2147483756" r:id="rId34"/>
    <p:sldLayoutId id="2147483757" r:id="rId35"/>
    <p:sldLayoutId id="2147483758" r:id="rId36"/>
    <p:sldLayoutId id="2147483759" r:id="rId37"/>
    <p:sldLayoutId id="2147483760" r:id="rId38"/>
    <p:sldLayoutId id="2147483761" r:id="rId39"/>
    <p:sldLayoutId id="2147483762" r:id="rId40"/>
    <p:sldLayoutId id="2147483763" r:id="rId41"/>
    <p:sldLayoutId id="2147483764" r:id="rId42"/>
    <p:sldLayoutId id="2147483765" r:id="rId43"/>
    <p:sldLayoutId id="2147483766" r:id="rId44"/>
    <p:sldLayoutId id="2147483767" r:id="rId45"/>
    <p:sldLayoutId id="2147483768" r:id="rId46"/>
    <p:sldLayoutId id="2147483769" r:id="rId47"/>
    <p:sldLayoutId id="2147483770" r:id="rId48"/>
    <p:sldLayoutId id="2147483771" r:id="rId49"/>
    <p:sldLayoutId id="2147483772" r:id="rId50"/>
    <p:sldLayoutId id="2147483773" r:id="rId51"/>
    <p:sldLayoutId id="2147483774" r:id="rId52"/>
    <p:sldLayoutId id="2147483775" r:id="rId53"/>
    <p:sldLayoutId id="2147483776" r:id="rId54"/>
    <p:sldLayoutId id="2147483777" r:id="rId55"/>
    <p:sldLayoutId id="2147483778" r:id="rId56"/>
    <p:sldLayoutId id="2147483779" r:id="rId57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156">
          <p15:clr>
            <a:srgbClr val="F26B43"/>
          </p15:clr>
        </p15:guide>
        <p15:guide id="2" pos="753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18" y="725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dirty="0"/>
          </a:p>
        </p:txBody>
      </p:sp>
      <p:sp>
        <p:nvSpPr>
          <p:cNvPr id="14" name="Datumsplatzhalter 25"/>
          <p:cNvSpPr>
            <a:spLocks noGrp="1"/>
          </p:cNvSpPr>
          <p:nvPr>
            <p:ph type="dt" sz="half" idx="2"/>
          </p:nvPr>
        </p:nvSpPr>
        <p:spPr>
          <a:xfrm>
            <a:off x="7068798" y="6492875"/>
            <a:ext cx="1019908" cy="365125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10253F"/>
                </a:solidFill>
              </a:rPr>
              <a:t>19.10.2021</a:t>
            </a:r>
            <a:endParaRPr lang="de-DE" dirty="0">
              <a:solidFill>
                <a:srgbClr val="10253F"/>
              </a:solidFill>
            </a:endParaRPr>
          </a:p>
        </p:txBody>
      </p:sp>
      <p:sp>
        <p:nvSpPr>
          <p:cNvPr id="15" name="Fußzeilenplatzhalter 26"/>
          <p:cNvSpPr>
            <a:spLocks noGrp="1"/>
          </p:cNvSpPr>
          <p:nvPr>
            <p:ph type="ftr" sz="quarter" idx="3"/>
          </p:nvPr>
        </p:nvSpPr>
        <p:spPr>
          <a:xfrm>
            <a:off x="234463" y="6492875"/>
            <a:ext cx="6840000" cy="365125"/>
          </a:xfrm>
        </p:spPr>
        <p:txBody>
          <a:bodyPr/>
          <a:lstStyle/>
          <a:p>
            <a:pPr>
              <a:tabLst>
                <a:tab pos="3048000" algn="l"/>
                <a:tab pos="6638925" algn="r"/>
              </a:tabLst>
            </a:pPr>
            <a:r>
              <a:rPr lang="de-DE" dirty="0" smtClean="0">
                <a:solidFill>
                  <a:srgbClr val="10253F"/>
                </a:solidFill>
              </a:rPr>
              <a:t>Regionales Bündnis für Arbeit - Mitgliederversammlung </a:t>
            </a:r>
            <a:endParaRPr lang="de-DE" dirty="0">
              <a:solidFill>
                <a:srgbClr val="10253F"/>
              </a:solidFill>
            </a:endParaRPr>
          </a:p>
        </p:txBody>
      </p:sp>
      <p:sp>
        <p:nvSpPr>
          <p:cNvPr id="19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</p:spPr>
        <p:txBody>
          <a:bodyPr/>
          <a:lstStyle/>
          <a:p>
            <a:pPr algn="r"/>
            <a:r>
              <a:rPr lang="de-DE" dirty="0" smtClean="0"/>
              <a:t>Seite </a:t>
            </a:r>
            <a:fld id="{DD51E599-6BF5-4A61-AC1A-0671F424F7C1}" type="slidenum">
              <a:rPr lang="de-DE" smtClean="0"/>
              <a:pPr algn="r"/>
              <a:t>1</a:t>
            </a:fld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86489" y="4906892"/>
            <a:ext cx="8757952" cy="1499054"/>
          </a:xfrm>
        </p:spPr>
        <p:txBody>
          <a:bodyPr>
            <a:normAutofit/>
          </a:bodyPr>
          <a:lstStyle/>
          <a:p>
            <a:r>
              <a:rPr lang="de-DE" altLang="de-DE" sz="2400" dirty="0" smtClean="0">
                <a:solidFill>
                  <a:srgbClr val="0F387A"/>
                </a:solidFill>
              </a:rPr>
              <a:t>Regionales Bündnis für Arbeit</a:t>
            </a:r>
            <a:br>
              <a:rPr lang="de-DE" altLang="de-DE" sz="2400" dirty="0" smtClean="0">
                <a:solidFill>
                  <a:srgbClr val="0F387A"/>
                </a:solidFill>
              </a:rPr>
            </a:br>
            <a:r>
              <a:rPr lang="de-DE" altLang="de-DE" sz="2400" dirty="0" smtClean="0">
                <a:solidFill>
                  <a:srgbClr val="0F387A"/>
                </a:solidFill>
              </a:rPr>
              <a:t>Mitgliederversammlung 2021</a:t>
            </a:r>
            <a:br>
              <a:rPr lang="de-DE" altLang="de-DE" sz="2400" dirty="0" smtClean="0">
                <a:solidFill>
                  <a:srgbClr val="0F387A"/>
                </a:solidFill>
              </a:rPr>
            </a:br>
            <a:r>
              <a:rPr lang="de-DE" altLang="de-DE" dirty="0" smtClean="0">
                <a:solidFill>
                  <a:srgbClr val="0F387A"/>
                </a:solidFill>
              </a:rPr>
              <a:t>19.10.2021, 19:00 Uhr  </a:t>
            </a:r>
            <a:endParaRPr lang="de-DE" dirty="0"/>
          </a:p>
        </p:txBody>
      </p:sp>
      <p:pic>
        <p:nvPicPr>
          <p:cNvPr id="8" name="Grafik 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17" y="5257520"/>
            <a:ext cx="28800" cy="9360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89" y="406400"/>
            <a:ext cx="3596455" cy="449173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5"/>
          <a:srcRect l="36806" t="5382" r="36943" b="7308"/>
          <a:stretch/>
        </p:blipFill>
        <p:spPr>
          <a:xfrm>
            <a:off x="5207694" y="361561"/>
            <a:ext cx="3722207" cy="452781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Pfeil nach links und rechts 9"/>
          <p:cNvSpPr/>
          <p:nvPr/>
        </p:nvSpPr>
        <p:spPr>
          <a:xfrm>
            <a:off x="3730331" y="2632287"/>
            <a:ext cx="1529976" cy="304800"/>
          </a:xfrm>
          <a:prstGeom prst="leftRightArrow">
            <a:avLst/>
          </a:prstGeom>
          <a:solidFill>
            <a:srgbClr val="51A44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54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de-DE" smtClean="0"/>
              <a:t>Seite </a:t>
            </a:r>
            <a:fld id="{DD51E599-6BF5-4A61-AC1A-0671F424F7C1}" type="slidenum">
              <a:rPr lang="de-DE" smtClean="0"/>
              <a:pPr algn="r"/>
              <a:t>2</a:t>
            </a:fld>
            <a:endParaRPr lang="de-DE" dirty="0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8850141" y="2980840"/>
            <a:ext cx="9057365" cy="4847682"/>
          </a:xfrm>
        </p:spPr>
        <p:txBody>
          <a:bodyPr>
            <a:noAutofit/>
          </a:bodyPr>
          <a:lstStyle/>
          <a:p>
            <a:pPr marL="0" indent="0">
              <a:buClr>
                <a:srgbClr val="51A44C"/>
              </a:buClr>
              <a:buNone/>
            </a:pPr>
            <a:r>
              <a:rPr lang="de-DE" dirty="0" smtClean="0">
                <a:solidFill>
                  <a:srgbClr val="0F387A"/>
                </a:solidFill>
              </a:rPr>
              <a:t> </a:t>
            </a:r>
            <a:endParaRPr lang="de-DE" b="1" dirty="0" smtClean="0">
              <a:solidFill>
                <a:srgbClr val="51A44C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de-DE" smtClean="0"/>
              <a:t>19.10.2021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tabLst>
                <a:tab pos="6635750" algn="r"/>
              </a:tabLst>
            </a:pPr>
            <a:r>
              <a:rPr lang="de-DE" smtClean="0">
                <a:solidFill>
                  <a:srgbClr val="10253F"/>
                </a:solidFill>
              </a:rPr>
              <a:t>Regionales Bündnis für Arbeit - Mitgliederversammlung 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66543" y="1419543"/>
            <a:ext cx="860789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de-DE" b="1" dirty="0">
                <a:solidFill>
                  <a:srgbClr val="0F387A"/>
                </a:solidFill>
              </a:rPr>
              <a:t>1998 </a:t>
            </a:r>
            <a:r>
              <a:rPr lang="de-DE" b="1" dirty="0" smtClean="0">
                <a:solidFill>
                  <a:srgbClr val="0F387A"/>
                </a:solidFill>
              </a:rPr>
              <a:t>- 2015: </a:t>
            </a:r>
            <a:r>
              <a:rPr lang="de-DE" b="1" dirty="0" smtClean="0">
                <a:solidFill>
                  <a:srgbClr val="51A44C"/>
                </a:solidFill>
              </a:rPr>
              <a:t>169</a:t>
            </a:r>
            <a:r>
              <a:rPr lang="de-DE" b="1" dirty="0">
                <a:solidFill>
                  <a:srgbClr val="51A44C"/>
                </a:solidFill>
              </a:rPr>
              <a:t>. </a:t>
            </a:r>
            <a:r>
              <a:rPr lang="de-DE" b="1" dirty="0" smtClean="0">
                <a:solidFill>
                  <a:srgbClr val="51A44C"/>
                </a:solidFill>
              </a:rPr>
              <a:t>409,35 </a:t>
            </a:r>
            <a:r>
              <a:rPr lang="de-DE" b="1" dirty="0">
                <a:solidFill>
                  <a:srgbClr val="51A44C"/>
                </a:solidFill>
              </a:rPr>
              <a:t>€</a:t>
            </a:r>
          </a:p>
          <a:p>
            <a:pPr fontAlgn="base"/>
            <a:r>
              <a:rPr lang="de-DE" dirty="0" smtClean="0">
                <a:solidFill>
                  <a:srgbClr val="51A44C"/>
                </a:solidFill>
              </a:rPr>
              <a:t>„Kümmerer“ </a:t>
            </a:r>
            <a:r>
              <a:rPr lang="de-DE" dirty="0" smtClean="0">
                <a:solidFill>
                  <a:srgbClr val="0F387A"/>
                </a:solidFill>
              </a:rPr>
              <a:t>Projekt „Ausbildungsvermittlung junger Menschen“ (AVJ)</a:t>
            </a:r>
          </a:p>
          <a:p>
            <a:pPr fontAlgn="base"/>
            <a:r>
              <a:rPr lang="de-DE" dirty="0" smtClean="0">
                <a:solidFill>
                  <a:srgbClr val="0F387A"/>
                </a:solidFill>
              </a:rPr>
              <a:t>Projektträger: BAW Aalen </a:t>
            </a:r>
          </a:p>
          <a:p>
            <a:pPr fontAlgn="base"/>
            <a:r>
              <a:rPr lang="de-DE" dirty="0" smtClean="0">
                <a:solidFill>
                  <a:srgbClr val="0F387A"/>
                </a:solidFill>
              </a:rPr>
              <a:t>Ort:               Berufliche </a:t>
            </a:r>
            <a:r>
              <a:rPr lang="de-DE" dirty="0">
                <a:solidFill>
                  <a:srgbClr val="0F387A"/>
                </a:solidFill>
              </a:rPr>
              <a:t>Schulen</a:t>
            </a:r>
          </a:p>
          <a:p>
            <a:pPr fontAlgn="base"/>
            <a:r>
              <a:rPr lang="de-DE" dirty="0" smtClean="0">
                <a:solidFill>
                  <a:srgbClr val="0F387A"/>
                </a:solidFill>
              </a:rPr>
              <a:t>Zielgruppe:    schwer </a:t>
            </a:r>
            <a:r>
              <a:rPr lang="de-DE" dirty="0">
                <a:solidFill>
                  <a:srgbClr val="0F387A"/>
                </a:solidFill>
              </a:rPr>
              <a:t>vermittelbaren oder auch arbeitslosen jungen Menschen </a:t>
            </a:r>
            <a:endParaRPr lang="de-DE" dirty="0" smtClean="0">
              <a:solidFill>
                <a:srgbClr val="0F387A"/>
              </a:solidFill>
            </a:endParaRPr>
          </a:p>
          <a:p>
            <a:pPr fontAlgn="base"/>
            <a:r>
              <a:rPr lang="de-DE" dirty="0" smtClean="0">
                <a:solidFill>
                  <a:srgbClr val="0F387A"/>
                </a:solidFill>
              </a:rPr>
              <a:t>Projektziel:     Individuelle Entwicklung und Begleitung bei der </a:t>
            </a:r>
            <a:r>
              <a:rPr lang="de-DE" dirty="0" err="1" smtClean="0">
                <a:solidFill>
                  <a:srgbClr val="0F387A"/>
                </a:solidFill>
              </a:rPr>
              <a:t>berufl</a:t>
            </a:r>
            <a:r>
              <a:rPr lang="de-DE" dirty="0" smtClean="0">
                <a:solidFill>
                  <a:srgbClr val="0F387A"/>
                </a:solidFill>
              </a:rPr>
              <a:t>. Perspektive</a:t>
            </a:r>
            <a:endParaRPr lang="de-DE" dirty="0">
              <a:solidFill>
                <a:srgbClr val="0F387A"/>
              </a:solidFill>
            </a:endParaRPr>
          </a:p>
          <a:p>
            <a:pPr fontAlgn="base"/>
            <a:endParaRPr lang="de-DE" dirty="0" smtClean="0">
              <a:solidFill>
                <a:srgbClr val="0F387A"/>
              </a:solidFill>
            </a:endParaRPr>
          </a:p>
          <a:p>
            <a:pPr fontAlgn="base"/>
            <a:r>
              <a:rPr lang="de-DE" sz="1700" dirty="0" smtClean="0">
                <a:solidFill>
                  <a:srgbClr val="0F387A"/>
                </a:solidFill>
              </a:rPr>
              <a:t>20</a:t>
            </a:r>
            <a:r>
              <a:rPr lang="de-DE" sz="1700" b="1" dirty="0" smtClean="0">
                <a:solidFill>
                  <a:srgbClr val="0F387A"/>
                </a:solidFill>
              </a:rPr>
              <a:t>15 – 2021: </a:t>
            </a:r>
            <a:r>
              <a:rPr lang="de-DE" sz="1700" b="1" dirty="0">
                <a:solidFill>
                  <a:srgbClr val="51A44C"/>
                </a:solidFill>
              </a:rPr>
              <a:t>76.000 €</a:t>
            </a:r>
            <a:r>
              <a:rPr lang="de-DE" sz="1700" b="1" dirty="0">
                <a:solidFill>
                  <a:srgbClr val="0F387A"/>
                </a:solidFill>
              </a:rPr>
              <a:t> </a:t>
            </a:r>
          </a:p>
          <a:p>
            <a:pPr fontAlgn="base"/>
            <a:r>
              <a:rPr lang="de-DE" sz="1700" dirty="0" smtClean="0">
                <a:solidFill>
                  <a:srgbClr val="51A44C"/>
                </a:solidFill>
              </a:rPr>
              <a:t>„Bildungsbegleiter“ </a:t>
            </a:r>
            <a:r>
              <a:rPr lang="de-DE" sz="1700" dirty="0" smtClean="0">
                <a:solidFill>
                  <a:srgbClr val="0F387A"/>
                </a:solidFill>
              </a:rPr>
              <a:t>Projekt ZUKUNFT</a:t>
            </a:r>
          </a:p>
          <a:p>
            <a:pPr fontAlgn="base"/>
            <a:r>
              <a:rPr lang="de-DE" sz="1700" dirty="0" smtClean="0">
                <a:solidFill>
                  <a:srgbClr val="0F387A"/>
                </a:solidFill>
              </a:rPr>
              <a:t>Projektträger: Landkreis </a:t>
            </a:r>
          </a:p>
          <a:p>
            <a:pPr fontAlgn="base"/>
            <a:r>
              <a:rPr lang="de-DE" sz="1700" dirty="0" smtClean="0">
                <a:solidFill>
                  <a:srgbClr val="0F387A"/>
                </a:solidFill>
              </a:rPr>
              <a:t>Ort:               Berufliche Schulen im Ostalbkreis</a:t>
            </a:r>
          </a:p>
          <a:p>
            <a:pPr fontAlgn="base"/>
            <a:r>
              <a:rPr lang="de-DE" sz="1700" dirty="0">
                <a:solidFill>
                  <a:srgbClr val="0F387A"/>
                </a:solidFill>
              </a:rPr>
              <a:t>Zielgruppe: </a:t>
            </a:r>
            <a:r>
              <a:rPr lang="de-DE" sz="1700" dirty="0" smtClean="0">
                <a:solidFill>
                  <a:srgbClr val="0F387A"/>
                </a:solidFill>
              </a:rPr>
              <a:t>   ohne Schulabschluss, schlechte Noten, mangelnde Ausbildungsreife, </a:t>
            </a:r>
            <a:br>
              <a:rPr lang="de-DE" sz="1700" dirty="0" smtClean="0">
                <a:solidFill>
                  <a:srgbClr val="0F387A"/>
                </a:solidFill>
              </a:rPr>
            </a:br>
            <a:r>
              <a:rPr lang="de-DE" sz="1700" dirty="0" smtClean="0">
                <a:solidFill>
                  <a:srgbClr val="0F387A"/>
                </a:solidFill>
              </a:rPr>
              <a:t>                     von Schulabbruch bedrohte, …   </a:t>
            </a:r>
            <a:endParaRPr lang="de-DE" sz="1700" dirty="0">
              <a:solidFill>
                <a:srgbClr val="0F387A"/>
              </a:solidFill>
            </a:endParaRPr>
          </a:p>
          <a:p>
            <a:pPr fontAlgn="base"/>
            <a:r>
              <a:rPr lang="de-DE" sz="1700" dirty="0">
                <a:solidFill>
                  <a:srgbClr val="0F387A"/>
                </a:solidFill>
              </a:rPr>
              <a:t>Ziel: </a:t>
            </a:r>
            <a:r>
              <a:rPr lang="de-DE" sz="1700" dirty="0" smtClean="0">
                <a:solidFill>
                  <a:srgbClr val="0F387A"/>
                </a:solidFill>
              </a:rPr>
              <a:t>            </a:t>
            </a:r>
            <a:r>
              <a:rPr lang="de-DE" sz="1700" dirty="0">
                <a:solidFill>
                  <a:srgbClr val="0F387A"/>
                </a:solidFill>
              </a:rPr>
              <a:t>Ausbildung</a:t>
            </a:r>
          </a:p>
          <a:p>
            <a:pPr fontAlgn="base"/>
            <a:r>
              <a:rPr lang="de-DE" sz="1700" dirty="0" smtClean="0">
                <a:solidFill>
                  <a:srgbClr val="0F387A"/>
                </a:solidFill>
              </a:rPr>
              <a:t>	     Motto: „Keiner darf verloren gehen“–„Für jeden Abschluss einen Anschluss“</a:t>
            </a:r>
          </a:p>
          <a:p>
            <a:pPr fontAlgn="base"/>
            <a:r>
              <a:rPr lang="de-DE" sz="1700" dirty="0">
                <a:solidFill>
                  <a:srgbClr val="0F387A"/>
                </a:solidFill>
              </a:rPr>
              <a:t> </a:t>
            </a:r>
            <a:r>
              <a:rPr lang="de-DE" sz="1700" dirty="0" smtClean="0">
                <a:solidFill>
                  <a:srgbClr val="0F387A"/>
                </a:solidFill>
              </a:rPr>
              <a:t>                   </a:t>
            </a:r>
            <a:endParaRPr lang="de-DE" b="1" dirty="0"/>
          </a:p>
          <a:p>
            <a:pPr fontAlgn="base"/>
            <a:r>
              <a:rPr lang="de-DE" b="1" dirty="0" smtClean="0">
                <a:solidFill>
                  <a:srgbClr val="0F387A"/>
                </a:solidFill>
              </a:rPr>
              <a:t>Ziel Bündnis:  </a:t>
            </a:r>
            <a:r>
              <a:rPr lang="de-DE" b="1" dirty="0">
                <a:solidFill>
                  <a:srgbClr val="0F387A"/>
                </a:solidFill>
              </a:rPr>
              <a:t>…Mehr Ausbildung | Mehr Weiterbildung </a:t>
            </a:r>
            <a:r>
              <a:rPr lang="de-DE" b="1" dirty="0" smtClean="0">
                <a:solidFill>
                  <a:srgbClr val="0F387A"/>
                </a:solidFill>
              </a:rPr>
              <a:t>| Mehr </a:t>
            </a:r>
            <a:r>
              <a:rPr lang="de-DE" b="1" dirty="0">
                <a:solidFill>
                  <a:srgbClr val="0F387A"/>
                </a:solidFill>
              </a:rPr>
              <a:t>Beschäftigung</a:t>
            </a:r>
            <a:endParaRPr lang="de-DE" dirty="0">
              <a:solidFill>
                <a:srgbClr val="0F387A"/>
              </a:solidFill>
            </a:endParaRPr>
          </a:p>
          <a:p>
            <a:pPr fontAlgn="base"/>
            <a:endParaRPr lang="de-DE" dirty="0">
              <a:solidFill>
                <a:srgbClr val="0F387A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646607" y="777873"/>
            <a:ext cx="585078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800" b="1" dirty="0" err="1" smtClean="0">
                <a:solidFill>
                  <a:srgbClr val="51A44C"/>
                </a:solidFill>
              </a:rPr>
              <a:t>Vergelt´s</a:t>
            </a:r>
            <a:r>
              <a:rPr lang="de-DE" sz="3800" b="1" dirty="0" smtClean="0">
                <a:solidFill>
                  <a:srgbClr val="51A44C"/>
                </a:solidFill>
              </a:rPr>
              <a:t> Gott für</a:t>
            </a:r>
            <a:endParaRPr lang="de-DE" sz="3800" b="1" dirty="0">
              <a:solidFill>
                <a:srgbClr val="51A44C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13431" y="5955047"/>
            <a:ext cx="872181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800" b="1" dirty="0" smtClean="0">
                <a:solidFill>
                  <a:srgbClr val="51A44C"/>
                </a:solidFill>
              </a:rPr>
              <a:t>im Namen aller SchülerInnen</a:t>
            </a:r>
            <a:endParaRPr lang="de-DE" sz="3800" b="1" dirty="0">
              <a:solidFill>
                <a:srgbClr val="51A4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06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de-DE" smtClean="0"/>
              <a:t>Seite </a:t>
            </a:r>
            <a:fld id="{DD51E599-6BF5-4A61-AC1A-0671F424F7C1}" type="slidenum">
              <a:rPr lang="de-DE" smtClean="0"/>
              <a:pPr algn="r"/>
              <a:t>3</a:t>
            </a:fld>
            <a:endParaRPr lang="de-DE" dirty="0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8850141" y="2980840"/>
            <a:ext cx="9057365" cy="4847682"/>
          </a:xfrm>
        </p:spPr>
        <p:txBody>
          <a:bodyPr>
            <a:noAutofit/>
          </a:bodyPr>
          <a:lstStyle/>
          <a:p>
            <a:pPr marL="0" indent="0">
              <a:buClr>
                <a:srgbClr val="51A44C"/>
              </a:buClr>
              <a:buNone/>
            </a:pPr>
            <a:r>
              <a:rPr lang="de-DE" dirty="0" smtClean="0">
                <a:solidFill>
                  <a:srgbClr val="0F387A"/>
                </a:solidFill>
              </a:rPr>
              <a:t> </a:t>
            </a:r>
            <a:endParaRPr lang="de-DE" b="1" dirty="0" smtClean="0">
              <a:solidFill>
                <a:srgbClr val="51A44C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de-DE" smtClean="0"/>
              <a:t>19.10.2021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tabLst>
                <a:tab pos="6635750" algn="r"/>
              </a:tabLst>
            </a:pPr>
            <a:r>
              <a:rPr lang="de-DE" smtClean="0">
                <a:solidFill>
                  <a:srgbClr val="10253F"/>
                </a:solidFill>
              </a:rPr>
              <a:t>Regionales Bündnis für Arbeit - Mitgliederversammlung 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148363" y="2349898"/>
            <a:ext cx="884727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800" b="1" dirty="0" smtClean="0">
                <a:solidFill>
                  <a:srgbClr val="51A44C"/>
                </a:solidFill>
              </a:rPr>
              <a:t>Rückblick auf die Ergebnisse</a:t>
            </a:r>
          </a:p>
          <a:p>
            <a:pPr algn="ctr"/>
            <a:r>
              <a:rPr lang="de-DE" sz="3800" b="1" dirty="0" smtClean="0">
                <a:solidFill>
                  <a:srgbClr val="51A44C"/>
                </a:solidFill>
              </a:rPr>
              <a:t>im laufenden Förderjahr</a:t>
            </a:r>
            <a:br>
              <a:rPr lang="de-DE" sz="3800" b="1" dirty="0" smtClean="0">
                <a:solidFill>
                  <a:srgbClr val="51A44C"/>
                </a:solidFill>
              </a:rPr>
            </a:br>
            <a:r>
              <a:rPr lang="de-DE" sz="3800" b="1" dirty="0" smtClean="0">
                <a:solidFill>
                  <a:srgbClr val="51A44C"/>
                </a:solidFill>
              </a:rPr>
              <a:t>(Pandemiejahr)</a:t>
            </a:r>
            <a:endParaRPr lang="de-DE" sz="3800" b="1" dirty="0">
              <a:solidFill>
                <a:srgbClr val="51A4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9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2" t="29214" r="12260" b="33711"/>
          <a:stretch/>
        </p:blipFill>
        <p:spPr bwMode="auto">
          <a:xfrm>
            <a:off x="7658219" y="1538610"/>
            <a:ext cx="1136293" cy="767368"/>
          </a:xfrm>
          <a:prstGeom prst="rect">
            <a:avLst/>
          </a:prstGeom>
          <a:noFill/>
          <a:ln w="158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el 1"/>
          <p:cNvSpPr txBox="1">
            <a:spLocks/>
          </p:cNvSpPr>
          <p:nvPr/>
        </p:nvSpPr>
        <p:spPr>
          <a:xfrm>
            <a:off x="234463" y="1922294"/>
            <a:ext cx="8472220" cy="4572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spc="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cap="none" dirty="0" smtClean="0">
                <a:solidFill>
                  <a:srgbClr val="51A44C"/>
                </a:solidFill>
              </a:rPr>
              <a:t>Ergebnis der Erhebung der SchülerInnen in der Schulform </a:t>
            </a:r>
            <a:r>
              <a:rPr lang="de-DE" sz="2000" cap="none" dirty="0" err="1" smtClean="0">
                <a:solidFill>
                  <a:srgbClr val="51A44C"/>
                </a:solidFill>
              </a:rPr>
              <a:t>AVdual</a:t>
            </a:r>
            <a:endParaRPr lang="de-DE" sz="2000" cap="none" dirty="0" smtClean="0">
              <a:solidFill>
                <a:srgbClr val="51A44C"/>
              </a:solidFill>
            </a:endParaRPr>
          </a:p>
          <a:p>
            <a:endParaRPr lang="de-DE" sz="2000" b="0" cap="none" dirty="0">
              <a:solidFill>
                <a:srgbClr val="51A44C"/>
              </a:solidFill>
            </a:endParaRPr>
          </a:p>
          <a:p>
            <a:pPr marL="342900" indent="-342900">
              <a:buClr>
                <a:srgbClr val="51A44C"/>
              </a:buClr>
              <a:buFont typeface="Wingdings" panose="05000000000000000000" pitchFamily="2" charset="2"/>
              <a:buChar char="Ø"/>
            </a:pPr>
            <a:r>
              <a:rPr lang="de-DE" sz="2000" b="0" cap="none" dirty="0" smtClean="0">
                <a:solidFill>
                  <a:srgbClr val="0F387A"/>
                </a:solidFill>
              </a:rPr>
              <a:t>10 Klassen </a:t>
            </a:r>
          </a:p>
          <a:p>
            <a:pPr marL="342900" indent="-342900">
              <a:buClr>
                <a:srgbClr val="51A44C"/>
              </a:buClr>
              <a:buFont typeface="Wingdings" panose="05000000000000000000" pitchFamily="2" charset="2"/>
              <a:buChar char="Ø"/>
            </a:pPr>
            <a:r>
              <a:rPr lang="de-DE" sz="2000" b="0" cap="none" dirty="0" smtClean="0">
                <a:solidFill>
                  <a:srgbClr val="0F387A"/>
                </a:solidFill>
              </a:rPr>
              <a:t>182 SchülerInnen  </a:t>
            </a:r>
          </a:p>
          <a:p>
            <a:endParaRPr lang="de-DE" altLang="de-DE" sz="1000" b="0" cap="none" dirty="0" smtClean="0">
              <a:solidFill>
                <a:srgbClr val="0F387A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de-DE" smtClean="0"/>
              <a:t>Seite </a:t>
            </a:r>
            <a:fld id="{DD51E599-6BF5-4A61-AC1A-0671F424F7C1}" type="slidenum">
              <a:rPr lang="de-DE" smtClean="0"/>
              <a:pPr algn="r"/>
              <a:t>4</a:t>
            </a:fld>
            <a:endParaRPr lang="de-DE" dirty="0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86635" y="1640830"/>
            <a:ext cx="9057365" cy="4847682"/>
          </a:xfrm>
        </p:spPr>
        <p:txBody>
          <a:bodyPr>
            <a:noAutofit/>
          </a:bodyPr>
          <a:lstStyle/>
          <a:p>
            <a:pPr marL="0" indent="0">
              <a:buClr>
                <a:srgbClr val="51A44C"/>
              </a:buClr>
              <a:buNone/>
            </a:pPr>
            <a:r>
              <a:rPr lang="de-DE" dirty="0" smtClean="0">
                <a:solidFill>
                  <a:srgbClr val="0F387A"/>
                </a:solidFill>
              </a:rPr>
              <a:t> </a:t>
            </a:r>
            <a:endParaRPr lang="de-DE" b="1" dirty="0" smtClean="0">
              <a:solidFill>
                <a:srgbClr val="51A44C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de-DE" smtClean="0"/>
              <a:t>19.10.2021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tabLst>
                <a:tab pos="6635750" algn="r"/>
              </a:tabLst>
            </a:pPr>
            <a:r>
              <a:rPr lang="de-DE" smtClean="0">
                <a:solidFill>
                  <a:srgbClr val="10253F"/>
                </a:solidFill>
              </a:rPr>
              <a:t>Regionales Bündnis für Arbeit - Mitgliederversammlung 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4"/>
          <a:srcRect l="-289" r="-1" b="5671"/>
          <a:stretch/>
        </p:blipFill>
        <p:spPr>
          <a:xfrm>
            <a:off x="70593" y="2401635"/>
            <a:ext cx="8764649" cy="4097449"/>
          </a:xfrm>
          <a:prstGeom prst="rect">
            <a:avLst/>
          </a:prstGeom>
        </p:spPr>
      </p:pic>
      <p:sp>
        <p:nvSpPr>
          <p:cNvPr id="4" name="Geschweifte Klammer links 3"/>
          <p:cNvSpPr/>
          <p:nvPr/>
        </p:nvSpPr>
        <p:spPr>
          <a:xfrm rot="5400000">
            <a:off x="2469323" y="2618593"/>
            <a:ext cx="525929" cy="220921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510117" y="3185459"/>
            <a:ext cx="561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51A44C"/>
                </a:solidFill>
              </a:rPr>
              <a:t>70</a:t>
            </a:r>
            <a:endParaRPr lang="de-DE" dirty="0">
              <a:solidFill>
                <a:srgbClr val="51A44C"/>
              </a:solidFill>
            </a:endParaRPr>
          </a:p>
        </p:txBody>
      </p:sp>
      <p:sp>
        <p:nvSpPr>
          <p:cNvPr id="11" name="Geschweifte Klammer links 10"/>
          <p:cNvSpPr/>
          <p:nvPr/>
        </p:nvSpPr>
        <p:spPr>
          <a:xfrm rot="5400000">
            <a:off x="4317477" y="3170896"/>
            <a:ext cx="525929" cy="110460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4353819" y="3161028"/>
            <a:ext cx="522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51A44C"/>
                </a:solidFill>
              </a:rPr>
              <a:t>53</a:t>
            </a:r>
            <a:endParaRPr lang="de-DE" dirty="0">
              <a:solidFill>
                <a:srgbClr val="51A44C"/>
              </a:solidFill>
            </a:endParaRPr>
          </a:p>
        </p:txBody>
      </p:sp>
      <p:sp>
        <p:nvSpPr>
          <p:cNvPr id="13" name="Geschweifte Klammer links 12"/>
          <p:cNvSpPr/>
          <p:nvPr/>
        </p:nvSpPr>
        <p:spPr>
          <a:xfrm rot="5400000">
            <a:off x="5535236" y="3252082"/>
            <a:ext cx="525929" cy="94223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5554608" y="3140373"/>
            <a:ext cx="522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E0714E"/>
                </a:solidFill>
              </a:rPr>
              <a:t>22</a:t>
            </a:r>
            <a:endParaRPr lang="de-DE" dirty="0">
              <a:solidFill>
                <a:srgbClr val="E0714E"/>
              </a:solidFill>
            </a:endParaRPr>
          </a:p>
        </p:txBody>
      </p:sp>
      <p:sp>
        <p:nvSpPr>
          <p:cNvPr id="15" name="Geschweifte Klammer links 14"/>
          <p:cNvSpPr/>
          <p:nvPr/>
        </p:nvSpPr>
        <p:spPr>
          <a:xfrm rot="5400000">
            <a:off x="7276950" y="3252081"/>
            <a:ext cx="525929" cy="94223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7317254" y="3147356"/>
            <a:ext cx="522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21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541982" y="3149075"/>
            <a:ext cx="426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51A44C"/>
                </a:solidFill>
              </a:rPr>
              <a:t>6</a:t>
            </a:r>
            <a:endParaRPr lang="de-DE" dirty="0">
              <a:solidFill>
                <a:srgbClr val="51A4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43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513728" y="477262"/>
            <a:ext cx="8472220" cy="4572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spc="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cap="none" dirty="0" smtClean="0">
                <a:solidFill>
                  <a:srgbClr val="0F387A"/>
                </a:solidFill>
              </a:rPr>
              <a:t>Vergleich SJ 2019/2020</a:t>
            </a:r>
            <a:endParaRPr lang="de-DE" altLang="de-DE" sz="1000" b="0" cap="none" dirty="0" smtClean="0">
              <a:solidFill>
                <a:srgbClr val="0F387A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de-DE" smtClean="0"/>
              <a:t>Seite </a:t>
            </a:r>
            <a:fld id="{DD51E599-6BF5-4A61-AC1A-0671F424F7C1}" type="slidenum">
              <a:rPr lang="de-DE" smtClean="0"/>
              <a:pPr algn="r"/>
              <a:t>5</a:t>
            </a:fld>
            <a:endParaRPr lang="de-DE" dirty="0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86635" y="1640830"/>
            <a:ext cx="9057365" cy="4847682"/>
          </a:xfrm>
        </p:spPr>
        <p:txBody>
          <a:bodyPr>
            <a:noAutofit/>
          </a:bodyPr>
          <a:lstStyle/>
          <a:p>
            <a:pPr marL="0" indent="0">
              <a:buClr>
                <a:srgbClr val="51A44C"/>
              </a:buClr>
              <a:buNone/>
            </a:pPr>
            <a:r>
              <a:rPr lang="de-DE" dirty="0" smtClean="0">
                <a:solidFill>
                  <a:srgbClr val="0F387A"/>
                </a:solidFill>
              </a:rPr>
              <a:t> </a:t>
            </a:r>
            <a:endParaRPr lang="de-DE" b="1" dirty="0" smtClean="0">
              <a:solidFill>
                <a:srgbClr val="51A44C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de-DE" smtClean="0"/>
              <a:t>19.10.2021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tabLst>
                <a:tab pos="6635750" algn="r"/>
              </a:tabLst>
            </a:pPr>
            <a:r>
              <a:rPr lang="de-DE" smtClean="0">
                <a:solidFill>
                  <a:srgbClr val="10253F"/>
                </a:solidFill>
              </a:rPr>
              <a:t>Regionales Bündnis für Arbeit - Mitgliederversammlung 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941" y="1194786"/>
            <a:ext cx="8625301" cy="5304298"/>
          </a:xfrm>
          <a:prstGeom prst="rect">
            <a:avLst/>
          </a:prstGeom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28" r="7754" b="31903"/>
          <a:stretch/>
        </p:blipFill>
        <p:spPr bwMode="auto">
          <a:xfrm>
            <a:off x="6956611" y="350322"/>
            <a:ext cx="1370977" cy="958677"/>
          </a:xfrm>
          <a:prstGeom prst="rect">
            <a:avLst/>
          </a:prstGeom>
          <a:noFill/>
          <a:ln w="158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627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de-DE" smtClean="0"/>
              <a:t>Seite </a:t>
            </a:r>
            <a:fld id="{DD51E599-6BF5-4A61-AC1A-0671F424F7C1}" type="slidenum">
              <a:rPr lang="de-DE" smtClean="0"/>
              <a:pPr algn="r"/>
              <a:t>6</a:t>
            </a:fld>
            <a:endParaRPr lang="de-DE" dirty="0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8850141" y="2980840"/>
            <a:ext cx="9057365" cy="4847682"/>
          </a:xfrm>
        </p:spPr>
        <p:txBody>
          <a:bodyPr>
            <a:noAutofit/>
          </a:bodyPr>
          <a:lstStyle/>
          <a:p>
            <a:pPr marL="0" indent="0">
              <a:buClr>
                <a:srgbClr val="51A44C"/>
              </a:buClr>
              <a:buNone/>
            </a:pPr>
            <a:r>
              <a:rPr lang="de-DE" dirty="0" smtClean="0">
                <a:solidFill>
                  <a:srgbClr val="0F387A"/>
                </a:solidFill>
              </a:rPr>
              <a:t> </a:t>
            </a:r>
            <a:endParaRPr lang="de-DE" b="1" dirty="0" smtClean="0">
              <a:solidFill>
                <a:srgbClr val="51A44C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de-DE" smtClean="0"/>
              <a:t>19.10.2021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tabLst>
                <a:tab pos="6635750" algn="r"/>
              </a:tabLst>
            </a:pPr>
            <a:r>
              <a:rPr lang="de-DE" smtClean="0">
                <a:solidFill>
                  <a:srgbClr val="10253F"/>
                </a:solidFill>
              </a:rPr>
              <a:t>Regionales Bündnis für Arbeit - Mitgliederversammlung 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148363" y="2349898"/>
            <a:ext cx="884727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800" b="1" dirty="0" smtClean="0">
                <a:solidFill>
                  <a:srgbClr val="51A44C"/>
                </a:solidFill>
              </a:rPr>
              <a:t>Ausblick in 2022</a:t>
            </a:r>
            <a:endParaRPr lang="de-DE" sz="3800" b="1" dirty="0">
              <a:solidFill>
                <a:srgbClr val="51A4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464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2796" y="308587"/>
            <a:ext cx="8751204" cy="498237"/>
          </a:xfrm>
        </p:spPr>
        <p:txBody>
          <a:bodyPr>
            <a:normAutofit/>
          </a:bodyPr>
          <a:lstStyle/>
          <a:p>
            <a:pPr algn="l"/>
            <a:r>
              <a:rPr lang="de-DE" cap="none" dirty="0" smtClean="0">
                <a:solidFill>
                  <a:srgbClr val="0F387A"/>
                </a:solidFill>
                <a:latin typeface="Futura Bk BT" panose="020B0502020204020303" pitchFamily="34" charset="0"/>
              </a:rPr>
              <a:t>Projektantrag 2022</a:t>
            </a:r>
            <a:endParaRPr lang="de-DE" cap="none" dirty="0">
              <a:solidFill>
                <a:srgbClr val="0F387A"/>
              </a:solidFill>
              <a:latin typeface="Futura Bk BT" panose="020B0502020204020303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34463" y="1095265"/>
            <a:ext cx="9037916" cy="5420079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de-DE" sz="1600" b="1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Zielgruppe: </a:t>
            </a:r>
            <a:r>
              <a:rPr lang="de-DE" sz="16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SchülerInnen: ohne Schulabschluss, ohne Aussicht auf einen Ausbildungsplatz</a:t>
            </a:r>
          </a:p>
          <a:p>
            <a:pPr marL="342900" indent="-342900" algn="l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de-DE" sz="800" dirty="0" smtClean="0">
              <a:solidFill>
                <a:srgbClr val="0F387A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de-DE" sz="1600" b="1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Ziel:</a:t>
            </a:r>
            <a:r>
              <a:rPr lang="de-DE" sz="16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- Stärken </a:t>
            </a:r>
            <a:r>
              <a:rPr lang="de-DE" sz="1600" dirty="0" err="1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stärken</a:t>
            </a:r>
            <a:r>
              <a:rPr lang="de-DE" sz="16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16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- Hemmnisse abbauen - Probleme aufarbeiten – Lösungswege anstoßen</a:t>
            </a:r>
          </a:p>
          <a:p>
            <a:pPr>
              <a:spcBef>
                <a:spcPts val="0"/>
              </a:spcBef>
              <a:buClr>
                <a:srgbClr val="00B050"/>
              </a:buClr>
            </a:pPr>
            <a:r>
              <a:rPr lang="de-DE" sz="16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            - </a:t>
            </a:r>
            <a:r>
              <a:rPr lang="de-DE" sz="16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realistische </a:t>
            </a:r>
            <a:r>
              <a:rPr lang="de-DE" sz="16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Anschlussmöglichkeit erarbeiten - Klebeeffekt durch Praktikum erreichen</a:t>
            </a:r>
          </a:p>
          <a:p>
            <a:pPr>
              <a:spcBef>
                <a:spcPts val="0"/>
              </a:spcBef>
              <a:buClr>
                <a:srgbClr val="00B050"/>
              </a:buClr>
            </a:pPr>
            <a:endParaRPr lang="de-DE" sz="800" dirty="0" smtClean="0">
              <a:solidFill>
                <a:srgbClr val="0F387A"/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de-DE" sz="1600" b="1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Anzahl </a:t>
            </a:r>
            <a:r>
              <a:rPr lang="de-DE" sz="1600" b="1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TN: </a:t>
            </a:r>
            <a:r>
              <a:rPr lang="de-DE" sz="1600" b="1" dirty="0" err="1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TeilnehmerInnen</a:t>
            </a:r>
            <a:r>
              <a:rPr lang="de-DE" sz="1600" b="1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         468 </a:t>
            </a:r>
          </a:p>
          <a:p>
            <a:pPr>
              <a:spcBef>
                <a:spcPts val="0"/>
              </a:spcBef>
              <a:buClr>
                <a:srgbClr val="00B050"/>
              </a:buClr>
            </a:pPr>
            <a:r>
              <a:rPr lang="de-DE" sz="16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16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                      davon</a:t>
            </a:r>
          </a:p>
          <a:p>
            <a:pPr>
              <a:spcBef>
                <a:spcPts val="0"/>
              </a:spcBef>
              <a:buClr>
                <a:srgbClr val="00B050"/>
              </a:buClr>
            </a:pPr>
            <a:r>
              <a:rPr lang="de-DE" sz="16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16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                      </a:t>
            </a:r>
            <a:r>
              <a:rPr lang="de-DE" sz="1600" dirty="0" err="1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Avdual</a:t>
            </a:r>
            <a:r>
              <a:rPr lang="de-DE" sz="16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                         200</a:t>
            </a:r>
          </a:p>
          <a:p>
            <a:pPr>
              <a:spcBef>
                <a:spcPts val="0"/>
              </a:spcBef>
              <a:buClr>
                <a:srgbClr val="00B050"/>
              </a:buClr>
            </a:pPr>
            <a:r>
              <a:rPr lang="de-DE" sz="16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16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                      VAB/VABO/1 BFS /BK   268</a:t>
            </a:r>
          </a:p>
          <a:p>
            <a:pPr>
              <a:spcBef>
                <a:spcPts val="0"/>
              </a:spcBef>
              <a:buClr>
                <a:srgbClr val="00B050"/>
              </a:buClr>
            </a:pPr>
            <a:r>
              <a:rPr lang="de-DE" sz="16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16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                      an 8 Beruflichen Schulen / 58 </a:t>
            </a:r>
            <a:r>
              <a:rPr lang="de-DE" sz="1600" dirty="0" err="1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SuS</a:t>
            </a:r>
            <a:endParaRPr lang="de-DE" sz="1600" dirty="0" smtClean="0">
              <a:solidFill>
                <a:srgbClr val="0F387A"/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de-DE" sz="800" b="1" dirty="0" smtClean="0">
              <a:solidFill>
                <a:srgbClr val="0F387A"/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de-DE" sz="1600" b="1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Umsetzung</a:t>
            </a:r>
            <a:r>
              <a:rPr lang="de-DE" sz="1600" b="1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: </a:t>
            </a:r>
            <a:r>
              <a:rPr lang="de-DE" sz="16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Passgenaue Unterstützung und </a:t>
            </a:r>
            <a:r>
              <a:rPr lang="de-DE" sz="16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Begleitung</a:t>
            </a:r>
            <a:endParaRPr lang="de-DE" sz="800" dirty="0" smtClean="0">
              <a:solidFill>
                <a:srgbClr val="0F387A"/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de-DE" sz="1600" b="1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Inhalt:</a:t>
            </a:r>
            <a:endParaRPr lang="de-DE" sz="1600" b="1" dirty="0">
              <a:solidFill>
                <a:srgbClr val="0F387A"/>
              </a:solidFill>
              <a:latin typeface="+mj-lt"/>
              <a:ea typeface="+mj-ea"/>
              <a:cs typeface="+mj-cs"/>
            </a:endParaRPr>
          </a:p>
          <a:p>
            <a:pPr marL="268288" indent="-268288">
              <a:spcBef>
                <a:spcPts val="0"/>
              </a:spcBef>
            </a:pPr>
            <a:r>
              <a:rPr lang="de-DE" sz="14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	</a:t>
            </a:r>
            <a:r>
              <a:rPr lang="de-DE" sz="15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- </a:t>
            </a:r>
            <a:r>
              <a:rPr lang="de-DE" sz="15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 Start mit Übergabegespräche durch </a:t>
            </a:r>
            <a:r>
              <a:rPr lang="de-DE" sz="1500" dirty="0" err="1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BildungsbegleiterInnen</a:t>
            </a:r>
            <a:r>
              <a:rPr lang="de-DE" sz="15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 der </a:t>
            </a:r>
            <a:r>
              <a:rPr lang="de-DE" sz="1500" dirty="0" err="1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allg.bild</a:t>
            </a:r>
            <a:r>
              <a:rPr lang="de-DE" sz="15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. Schulen vor den </a:t>
            </a:r>
            <a:r>
              <a:rPr lang="de-DE" sz="15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Ferien</a:t>
            </a:r>
          </a:p>
          <a:p>
            <a:pPr marL="268288" indent="-268288">
              <a:spcBef>
                <a:spcPts val="0"/>
              </a:spcBef>
            </a:pPr>
            <a:r>
              <a:rPr lang="de-DE" sz="15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     - Erstkontakt mit SchülerInnen durch Aufnahmegespräche an den Schulen vor den Ferien</a:t>
            </a:r>
          </a:p>
          <a:p>
            <a:pPr marL="268288" indent="-268288">
              <a:spcBef>
                <a:spcPts val="0"/>
              </a:spcBef>
            </a:pPr>
            <a:r>
              <a:rPr lang="de-DE" sz="15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     - soz</a:t>
            </a:r>
            <a:r>
              <a:rPr lang="de-DE" sz="15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. Päd. Beratung und Begleitung bei der </a:t>
            </a:r>
            <a:r>
              <a:rPr lang="de-DE" sz="15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Alltagsbewältigung bis hin zur Ausbildungsreife</a:t>
            </a:r>
            <a:r>
              <a:rPr lang="de-DE" sz="15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/>
            </a:r>
            <a:br>
              <a:rPr lang="de-DE" sz="15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</a:br>
            <a:r>
              <a:rPr lang="de-DE" sz="15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- </a:t>
            </a:r>
            <a:r>
              <a:rPr lang="de-DE" sz="15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Förderung </a:t>
            </a:r>
            <a:r>
              <a:rPr lang="de-DE" sz="15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von </a:t>
            </a:r>
            <a:r>
              <a:rPr lang="de-DE" sz="15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Motivation, Durchhaltevermögen, Sozial- und Schlüsselkompetenzen </a:t>
            </a:r>
            <a:r>
              <a:rPr lang="de-DE" sz="15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/>
            </a:r>
            <a:br>
              <a:rPr lang="de-DE" sz="15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</a:br>
            <a:r>
              <a:rPr lang="de-DE" sz="15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- </a:t>
            </a:r>
            <a:r>
              <a:rPr lang="de-DE" sz="15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vertiefte </a:t>
            </a:r>
            <a:r>
              <a:rPr lang="de-DE" sz="1500" dirty="0" err="1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Berufl</a:t>
            </a:r>
            <a:r>
              <a:rPr lang="de-DE" sz="15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. Orientierung </a:t>
            </a:r>
            <a:r>
              <a:rPr lang="de-DE" sz="15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und Begleitung im Bewerbungsprozess</a:t>
            </a:r>
          </a:p>
          <a:p>
            <a:pPr marL="268288" indent="-268288">
              <a:spcBef>
                <a:spcPts val="0"/>
              </a:spcBef>
            </a:pPr>
            <a:r>
              <a:rPr lang="de-DE" sz="15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	- Praktika (Suche, Vorbereitung</a:t>
            </a:r>
            <a:r>
              <a:rPr lang="de-DE" sz="15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, </a:t>
            </a:r>
            <a:r>
              <a:rPr lang="de-DE" sz="15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Begleitung im Betrieb, Nachbereitung)</a:t>
            </a:r>
            <a:endParaRPr lang="de-DE" sz="1500" dirty="0">
              <a:solidFill>
                <a:srgbClr val="0F387A"/>
              </a:solidFill>
              <a:latin typeface="+mj-lt"/>
              <a:ea typeface="+mj-ea"/>
              <a:cs typeface="+mj-cs"/>
            </a:endParaRPr>
          </a:p>
          <a:p>
            <a:pPr marL="268288" indent="-268288">
              <a:spcBef>
                <a:spcPts val="0"/>
              </a:spcBef>
            </a:pPr>
            <a:r>
              <a:rPr lang="de-DE" sz="15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	- Reflexion </a:t>
            </a:r>
            <a:r>
              <a:rPr lang="de-DE" sz="15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und Bearbeitung von </a:t>
            </a:r>
            <a:r>
              <a:rPr lang="de-DE" sz="15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Frustrationserlebnissen (schlechte Noten, nach Praktika, …)</a:t>
            </a:r>
            <a:endParaRPr lang="de-DE" sz="1500" dirty="0">
              <a:solidFill>
                <a:srgbClr val="0F387A"/>
              </a:solidFill>
              <a:latin typeface="+mj-lt"/>
              <a:ea typeface="+mj-ea"/>
              <a:cs typeface="+mj-cs"/>
            </a:endParaRPr>
          </a:p>
          <a:p>
            <a:pPr marL="268288" indent="-268288">
              <a:spcBef>
                <a:spcPts val="0"/>
              </a:spcBef>
            </a:pPr>
            <a:r>
              <a:rPr lang="de-DE" sz="15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	- </a:t>
            </a:r>
            <a:r>
              <a:rPr lang="de-DE" sz="15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Vermittlung in Ausbildung/Arbeit oder alternative Angebote/Maßnahmen</a:t>
            </a:r>
          </a:p>
          <a:p>
            <a:pPr marL="268288" indent="-268288">
              <a:spcBef>
                <a:spcPts val="0"/>
              </a:spcBef>
            </a:pPr>
            <a:r>
              <a:rPr lang="de-DE" sz="15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     </a:t>
            </a:r>
            <a:r>
              <a:rPr lang="de-DE" sz="15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- </a:t>
            </a:r>
            <a:r>
              <a:rPr lang="de-DE" sz="15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Elternkontakte, Betriebskontakte</a:t>
            </a:r>
            <a:r>
              <a:rPr lang="de-DE" sz="15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,</a:t>
            </a:r>
          </a:p>
          <a:p>
            <a:pPr marL="268288" indent="-268288">
              <a:spcBef>
                <a:spcPts val="0"/>
              </a:spcBef>
            </a:pPr>
            <a:r>
              <a:rPr lang="de-DE" sz="15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15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    - Enge Zusammenarbeit: Lernbegleiter, BO-Lehrer, Berufsberater, Jobcenter, </a:t>
            </a:r>
          </a:p>
          <a:p>
            <a:pPr marL="268288" indent="-268288">
              <a:spcBef>
                <a:spcPts val="0"/>
              </a:spcBef>
            </a:pPr>
            <a:r>
              <a:rPr lang="de-DE" sz="1500" dirty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1500" dirty="0" smtClean="0">
                <a:solidFill>
                  <a:srgbClr val="0F387A"/>
                </a:solidFill>
                <a:latin typeface="+mj-lt"/>
                <a:ea typeface="+mj-ea"/>
                <a:cs typeface="+mj-cs"/>
              </a:rPr>
              <a:t>    - Einbindung im Netzwerk „Übergang Schule-Beruf“ </a:t>
            </a:r>
            <a:endParaRPr lang="de-DE" sz="1500" dirty="0">
              <a:solidFill>
                <a:srgbClr val="0F387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</p:spPr>
        <p:txBody>
          <a:bodyPr/>
          <a:lstStyle/>
          <a:p>
            <a:pPr algn="r"/>
            <a:r>
              <a:rPr lang="de-DE" dirty="0" smtClean="0"/>
              <a:t>Seite </a:t>
            </a:r>
            <a:fld id="{DD51E599-6BF5-4A61-AC1A-0671F424F7C1}" type="slidenum">
              <a:rPr lang="de-DE" smtClean="0"/>
              <a:pPr algn="r"/>
              <a:t>7</a:t>
            </a:fld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de-DE" smtClean="0"/>
              <a:t>19.10.2021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527311" y="6515344"/>
            <a:ext cx="6840000" cy="365125"/>
          </a:xfrm>
        </p:spPr>
        <p:txBody>
          <a:bodyPr/>
          <a:lstStyle/>
          <a:p>
            <a:r>
              <a:rPr lang="de-DE" dirty="0" smtClean="0"/>
              <a:t>Regionales Bündnis für Arbeit - Mitgliederversammlung </a:t>
            </a:r>
            <a:endParaRPr lang="de-DE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28" r="7754" b="31903"/>
          <a:stretch/>
        </p:blipFill>
        <p:spPr bwMode="auto">
          <a:xfrm>
            <a:off x="6950635" y="2339975"/>
            <a:ext cx="1621351" cy="1133755"/>
          </a:xfrm>
          <a:prstGeom prst="rect">
            <a:avLst/>
          </a:prstGeom>
          <a:noFill/>
          <a:ln w="158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810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6955" y="3836894"/>
            <a:ext cx="8610089" cy="1237130"/>
          </a:xfrm>
        </p:spPr>
        <p:txBody>
          <a:bodyPr/>
          <a:lstStyle/>
          <a:p>
            <a:pPr algn="ctr"/>
            <a:r>
              <a:rPr lang="de-DE" altLang="de-DE" sz="3400" dirty="0" smtClean="0">
                <a:solidFill>
                  <a:srgbClr val="0F387A"/>
                </a:solidFill>
              </a:rPr>
              <a:t>VIELEN DANK!</a:t>
            </a:r>
            <a:r>
              <a:rPr lang="de-DE" altLang="de-DE" sz="3400" dirty="0">
                <a:solidFill>
                  <a:srgbClr val="0F387A"/>
                </a:solidFill>
              </a:rPr>
              <a:t/>
            </a:r>
            <a:br>
              <a:rPr lang="de-DE" altLang="de-DE" sz="3400" dirty="0">
                <a:solidFill>
                  <a:srgbClr val="0F387A"/>
                </a:solidFill>
              </a:rPr>
            </a:br>
            <a:endParaRPr lang="de-DE" altLang="de-DE" sz="3400" b="0" dirty="0">
              <a:solidFill>
                <a:srgbClr val="0F387A"/>
              </a:solidFill>
            </a:endParaRPr>
          </a:p>
        </p:txBody>
      </p:sp>
      <p:sp>
        <p:nvSpPr>
          <p:cNvPr id="7" name="Fußzeilenplatzhalter 26"/>
          <p:cNvSpPr>
            <a:spLocks noGrp="1"/>
          </p:cNvSpPr>
          <p:nvPr>
            <p:ph type="ftr" sz="quarter" idx="3"/>
          </p:nvPr>
        </p:nvSpPr>
        <p:spPr>
          <a:xfrm>
            <a:off x="234463" y="6492875"/>
            <a:ext cx="6840000" cy="365125"/>
          </a:xfrm>
        </p:spPr>
        <p:txBody>
          <a:bodyPr/>
          <a:lstStyle/>
          <a:p>
            <a:pPr>
              <a:tabLst>
                <a:tab pos="3048000" algn="l"/>
                <a:tab pos="6638925" algn="r"/>
              </a:tabLst>
            </a:pPr>
            <a:r>
              <a:rPr lang="de-DE" smtClean="0">
                <a:solidFill>
                  <a:srgbClr val="10253F"/>
                </a:solidFill>
              </a:rPr>
              <a:t>Regionales Bündnis für Arbeit - Mitgliederversammlung </a:t>
            </a:r>
            <a:endParaRPr lang="de-DE" dirty="0">
              <a:solidFill>
                <a:srgbClr val="10253F"/>
              </a:solidFill>
            </a:endParaRPr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8103605" y="6499084"/>
            <a:ext cx="731637" cy="365125"/>
          </a:xfrm>
        </p:spPr>
        <p:txBody>
          <a:bodyPr/>
          <a:lstStyle/>
          <a:p>
            <a:pPr algn="r"/>
            <a:r>
              <a:rPr lang="de-DE" dirty="0" smtClean="0"/>
              <a:t>Seite </a:t>
            </a:r>
            <a:fld id="{DD51E599-6BF5-4A61-AC1A-0671F424F7C1}" type="slidenum">
              <a:rPr lang="de-DE" smtClean="0"/>
              <a:pPr algn="r"/>
              <a:t>8</a:t>
            </a:fld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de-DE" smtClean="0"/>
              <a:t>19.10.2021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2054411" y="1457726"/>
            <a:ext cx="5035177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de-DE" sz="2000" b="1" dirty="0">
                <a:solidFill>
                  <a:srgbClr val="51A44C"/>
                </a:solidFill>
              </a:rPr>
              <a:t>»Wenn wir einander tragen –</a:t>
            </a:r>
            <a:br>
              <a:rPr lang="de-DE" sz="2000" b="1" dirty="0">
                <a:solidFill>
                  <a:srgbClr val="51A44C"/>
                </a:solidFill>
              </a:rPr>
            </a:br>
            <a:r>
              <a:rPr lang="de-DE" sz="2000" b="1" dirty="0">
                <a:solidFill>
                  <a:srgbClr val="51A44C"/>
                </a:solidFill>
              </a:rPr>
              <a:t>wenn wir einander ertragen,</a:t>
            </a:r>
            <a:br>
              <a:rPr lang="de-DE" sz="2000" b="1" dirty="0">
                <a:solidFill>
                  <a:srgbClr val="51A44C"/>
                </a:solidFill>
              </a:rPr>
            </a:br>
            <a:r>
              <a:rPr lang="de-DE" sz="2000" b="1" dirty="0">
                <a:solidFill>
                  <a:srgbClr val="51A44C"/>
                </a:solidFill>
              </a:rPr>
              <a:t>wird alles in unserem </a:t>
            </a:r>
            <a:r>
              <a:rPr lang="de-DE" sz="2000" b="1" dirty="0" smtClean="0">
                <a:solidFill>
                  <a:srgbClr val="51A44C"/>
                </a:solidFill>
              </a:rPr>
              <a:t>Leben erträglich</a:t>
            </a:r>
            <a:r>
              <a:rPr lang="de-DE" sz="2000" b="1" dirty="0">
                <a:solidFill>
                  <a:srgbClr val="51A44C"/>
                </a:solidFill>
              </a:rPr>
              <a:t/>
            </a:r>
            <a:br>
              <a:rPr lang="de-DE" sz="2000" b="1" dirty="0">
                <a:solidFill>
                  <a:srgbClr val="51A44C"/>
                </a:solidFill>
              </a:rPr>
            </a:br>
            <a:r>
              <a:rPr lang="de-DE" sz="2000" b="1" dirty="0">
                <a:solidFill>
                  <a:srgbClr val="51A44C"/>
                </a:solidFill>
              </a:rPr>
              <a:t>und ertragreich werden«</a:t>
            </a:r>
          </a:p>
          <a:p>
            <a:pPr algn="ctr" fontAlgn="base"/>
            <a:r>
              <a:rPr lang="de-DE" sz="2000" b="1" dirty="0">
                <a:solidFill>
                  <a:srgbClr val="51A44C"/>
                </a:solidFill>
              </a:rPr>
              <a:t>–</a:t>
            </a:r>
            <a:r>
              <a:rPr lang="de-DE" sz="1600" dirty="0">
                <a:solidFill>
                  <a:srgbClr val="51A44C"/>
                </a:solidFill>
              </a:rPr>
              <a:t> Ernst </a:t>
            </a:r>
            <a:r>
              <a:rPr lang="de-DE" sz="1600" dirty="0" err="1">
                <a:solidFill>
                  <a:srgbClr val="51A44C"/>
                </a:solidFill>
              </a:rPr>
              <a:t>Ferstl</a:t>
            </a:r>
            <a:r>
              <a:rPr lang="de-DE" sz="1600" dirty="0">
                <a:solidFill>
                  <a:srgbClr val="51A44C"/>
                </a:solidFill>
              </a:rPr>
              <a:t> </a:t>
            </a:r>
            <a:r>
              <a:rPr lang="de-DE" sz="1600" dirty="0" smtClean="0">
                <a:solidFill>
                  <a:srgbClr val="51A44C"/>
                </a:solidFill>
              </a:rPr>
              <a:t>–</a:t>
            </a:r>
          </a:p>
          <a:p>
            <a:pPr fontAlgn="base"/>
            <a:endParaRPr lang="de-DE" b="1" dirty="0">
              <a:solidFill>
                <a:srgbClr val="555555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880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utura">
      <a:majorFont>
        <a:latin typeface="Futura Bk BT"/>
        <a:ea typeface=""/>
        <a:cs typeface=""/>
      </a:majorFont>
      <a:minorFont>
        <a:latin typeface="Futura Bk B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utura">
      <a:majorFont>
        <a:latin typeface="Futura Bk BT"/>
        <a:ea typeface=""/>
        <a:cs typeface=""/>
      </a:majorFont>
      <a:minorFont>
        <a:latin typeface="Futura Bk B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486</Words>
  <Application>Microsoft Office PowerPoint</Application>
  <PresentationFormat>Bildschirmpräsentation (4:3)</PresentationFormat>
  <Paragraphs>94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Arial</vt:lpstr>
      <vt:lpstr>Calibri</vt:lpstr>
      <vt:lpstr>Futura Bk BT</vt:lpstr>
      <vt:lpstr>Symbol</vt:lpstr>
      <vt:lpstr>Wingdings</vt:lpstr>
      <vt:lpstr>1_Larissa</vt:lpstr>
      <vt:lpstr>3_Larissa</vt:lpstr>
      <vt:lpstr>4_Larissa</vt:lpstr>
      <vt:lpstr>Regionales Bündnis für Arbeit Mitgliederversammlung 2021 19.10.2021, 19:00 Uhr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Projektantrag 2022</vt:lpstr>
      <vt:lpstr>VIELEN DANK!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Arbeitszimmer</dc:creator>
  <cp:lastModifiedBy>Nowottnick Hermine</cp:lastModifiedBy>
  <cp:revision>732</cp:revision>
  <cp:lastPrinted>2021-10-13T05:26:34Z</cp:lastPrinted>
  <dcterms:created xsi:type="dcterms:W3CDTF">2014-04-05T15:44:00Z</dcterms:created>
  <dcterms:modified xsi:type="dcterms:W3CDTF">2021-10-19T06:54:24Z</dcterms:modified>
</cp:coreProperties>
</file>